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6"/>
  </p:notesMasterIdLst>
  <p:sldIdLst>
    <p:sldId id="344" r:id="rId2"/>
    <p:sldId id="316" r:id="rId3"/>
    <p:sldId id="347" r:id="rId4"/>
    <p:sldId id="317" r:id="rId5"/>
    <p:sldId id="318" r:id="rId6"/>
    <p:sldId id="348" r:id="rId7"/>
    <p:sldId id="353" r:id="rId8"/>
    <p:sldId id="354" r:id="rId9"/>
    <p:sldId id="349" r:id="rId10"/>
    <p:sldId id="350" r:id="rId11"/>
    <p:sldId id="351" r:id="rId12"/>
    <p:sldId id="345" r:id="rId13"/>
    <p:sldId id="346" r:id="rId14"/>
    <p:sldId id="356" r:id="rId15"/>
  </p:sldIdLst>
  <p:sldSz cx="12960350" cy="6840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40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E6E6E6"/>
    <a:srgbClr val="3366FF"/>
    <a:srgbClr val="0000FF"/>
    <a:srgbClr val="770125"/>
    <a:srgbClr val="A30236"/>
    <a:srgbClr val="3F5CBD"/>
    <a:srgbClr val="FF5C36"/>
    <a:srgbClr val="AFABAB"/>
    <a:srgbClr val="879D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70"/>
    <p:restoredTop sz="94807"/>
  </p:normalViewPr>
  <p:slideViewPr>
    <p:cSldViewPr snapToGrid="0">
      <p:cViewPr varScale="1">
        <p:scale>
          <a:sx n="65" d="100"/>
          <a:sy n="65" d="100"/>
        </p:scale>
        <p:origin x="740" y="44"/>
      </p:cViewPr>
      <p:guideLst>
        <p:guide orient="horz" pos="2154"/>
        <p:guide pos="408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/>
              <a:t> </a:t>
            </a:r>
            <a:endParaRPr lang="ru-RU" dirty="0"/>
          </a:p>
        </c:rich>
      </c:tx>
      <c:layout>
        <c:manualLayout>
          <c:xMode val="edge"/>
          <c:yMode val="edge"/>
          <c:x val="0.79492966792111663"/>
          <c:y val="1.66928158239131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7773511360486577"/>
          <c:y val="0.13986007203020004"/>
          <c:w val="0.72292387680547177"/>
          <c:h val="0.7990533326388861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ВСЕГО</c:v>
                </c:pt>
                <c:pt idx="1">
                  <c:v>развитие
материально-
технической базы</c:v>
                </c:pt>
                <c:pt idx="2">
                  <c:v>укрепление 
комплексной 
безопасности</c:v>
                </c:pt>
                <c:pt idx="3">
                  <c:v>капитальный 
ремонт</c:v>
                </c:pt>
                <c:pt idx="4">
                  <c:v>текущий ремонт</c:v>
                </c:pt>
              </c:strCache>
            </c:strRef>
          </c:cat>
          <c:val>
            <c:numRef>
              <c:f>Лист1!$B$2:$B$6</c:f>
              <c:numCache>
                <c:formatCode>0.0</c:formatCode>
                <c:ptCount val="5"/>
                <c:pt idx="0">
                  <c:v>298.10000000000002</c:v>
                </c:pt>
                <c:pt idx="1">
                  <c:v>64.2</c:v>
                </c:pt>
                <c:pt idx="2">
                  <c:v>110.6</c:v>
                </c:pt>
                <c:pt idx="3">
                  <c:v>89</c:v>
                </c:pt>
                <c:pt idx="4">
                  <c:v>64.2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1DE-4CFD-8671-44CF906887F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ВСЕГО</c:v>
                </c:pt>
                <c:pt idx="1">
                  <c:v>развитие
материально-
технической базы</c:v>
                </c:pt>
                <c:pt idx="2">
                  <c:v>укрепление 
комплексной 
безопасности</c:v>
                </c:pt>
                <c:pt idx="3">
                  <c:v>капитальный 
ремонт</c:v>
                </c:pt>
                <c:pt idx="4">
                  <c:v>текущий ремонт</c:v>
                </c:pt>
              </c:strCache>
            </c:strRef>
          </c:cat>
          <c:val>
            <c:numRef>
              <c:f>Лист1!$C$2:$C$6</c:f>
              <c:numCache>
                <c:formatCode>0.0</c:formatCode>
                <c:ptCount val="5"/>
                <c:pt idx="0">
                  <c:v>254.4</c:v>
                </c:pt>
                <c:pt idx="1">
                  <c:v>67.3</c:v>
                </c:pt>
                <c:pt idx="2">
                  <c:v>101.2</c:v>
                </c:pt>
                <c:pt idx="3">
                  <c:v>53.8</c:v>
                </c:pt>
                <c:pt idx="4">
                  <c:v>32.1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DE-4CFD-8671-44CF906887F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ВСЕГО</c:v>
                </c:pt>
                <c:pt idx="1">
                  <c:v>развитие
материально-
технической базы</c:v>
                </c:pt>
                <c:pt idx="2">
                  <c:v>укрепление 
комплексной 
безопасности</c:v>
                </c:pt>
                <c:pt idx="3">
                  <c:v>капитальный 
ремонт</c:v>
                </c:pt>
                <c:pt idx="4">
                  <c:v>текущий ремонт</c:v>
                </c:pt>
              </c:strCache>
            </c:strRef>
          </c:cat>
          <c:val>
            <c:numRef>
              <c:f>Лист1!$D$2:$D$6</c:f>
              <c:numCache>
                <c:formatCode>0.0</c:formatCode>
                <c:ptCount val="5"/>
                <c:pt idx="0">
                  <c:v>255</c:v>
                </c:pt>
                <c:pt idx="1">
                  <c:v>65.3</c:v>
                </c:pt>
                <c:pt idx="2">
                  <c:v>111</c:v>
                </c:pt>
                <c:pt idx="3">
                  <c:v>35</c:v>
                </c:pt>
                <c:pt idx="4">
                  <c:v>43.7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1DE-4CFD-8671-44CF906887FA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satMod val="103000"/>
                    <a:lumMod val="102000"/>
                    <a:tint val="94000"/>
                  </a:schemeClr>
                </a:gs>
                <a:gs pos="50000">
                  <a:schemeClr val="accent4">
                    <a:satMod val="110000"/>
                    <a:lumMod val="100000"/>
                    <a:shade val="100000"/>
                  </a:schemeClr>
                </a:gs>
                <a:gs pos="100000">
                  <a:schemeClr val="accent4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ВСЕГО</c:v>
                </c:pt>
                <c:pt idx="1">
                  <c:v>развитие
материально-
технической базы</c:v>
                </c:pt>
                <c:pt idx="2">
                  <c:v>укрепление 
комплексной 
безопасности</c:v>
                </c:pt>
                <c:pt idx="3">
                  <c:v>капитальный 
ремонт</c:v>
                </c:pt>
                <c:pt idx="4">
                  <c:v>текущий ремонт</c:v>
                </c:pt>
              </c:strCache>
            </c:strRef>
          </c:cat>
          <c:val>
            <c:numRef>
              <c:f>Лист1!$E$2:$E$6</c:f>
              <c:numCache>
                <c:formatCode>0.0</c:formatCode>
                <c:ptCount val="5"/>
                <c:pt idx="0">
                  <c:v>317.8</c:v>
                </c:pt>
                <c:pt idx="1">
                  <c:v>49.2</c:v>
                </c:pt>
                <c:pt idx="2">
                  <c:v>160</c:v>
                </c:pt>
                <c:pt idx="3">
                  <c:v>52.2</c:v>
                </c:pt>
                <c:pt idx="4">
                  <c:v>56.4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1DE-4CFD-8671-44CF906887FA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15"/>
        <c:overlap val="-20"/>
        <c:axId val="315640128"/>
        <c:axId val="315640520"/>
      </c:barChart>
      <c:catAx>
        <c:axId val="31564012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5640520"/>
        <c:crosses val="autoZero"/>
        <c:auto val="1"/>
        <c:lblAlgn val="ctr"/>
        <c:lblOffset val="100"/>
        <c:noMultiLvlLbl val="0"/>
      </c:catAx>
      <c:valAx>
        <c:axId val="3156405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5640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819454904867206"/>
          <c:y val="0.29824409979061689"/>
          <c:w val="0.31448668786912615"/>
          <c:h val="0.111943074431118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0.98177</cdr:x>
      <cdr:y>0.12955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-222305" y="-483181"/>
          <a:ext cx="7466520" cy="707886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000" i="1" u="sng" dirty="0" smtClean="0">
              <a:solidFill>
                <a:srgbClr val="000099"/>
              </a:solidFill>
            </a:rPr>
            <a:t>Финансовое обеспечение мероприятий комплексной безопасности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3B0AE3-F1A2-394F-BC18-67F76EFC1ECD}" type="datetimeFigureOut">
              <a:rPr lang="ru-RU" smtClean="0"/>
              <a:t>30.06.2023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06413" y="1143000"/>
            <a:ext cx="58451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29C60B-6F98-8646-A41A-70FA44D3BD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323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9C60B-6F98-8646-A41A-70FA44D3BDF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4187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9C60B-6F98-8646-A41A-70FA44D3BDF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664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9C60B-6F98-8646-A41A-70FA44D3BDF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43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9C60B-6F98-8646-A41A-70FA44D3BDF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5698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9C60B-6F98-8646-A41A-70FA44D3BDF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207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9C60B-6F98-8646-A41A-70FA44D3BDF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235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29C60B-6F98-8646-A41A-70FA44D3BDF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557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9">
            <a:extLst>
              <a:ext uri="{FF2B5EF4-FFF2-40B4-BE49-F238E27FC236}">
                <a16:creationId xmlns:a16="http://schemas.microsoft.com/office/drawing/2014/main" id="{ACD4A90A-0ABE-7243-8908-72C5650992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6488" y="124477"/>
            <a:ext cx="1574789" cy="687181"/>
          </a:xfrm>
          <a:prstGeom prst="rect">
            <a:avLst/>
          </a:prstGeom>
        </p:spPr>
      </p:pic>
      <p:sp>
        <p:nvSpPr>
          <p:cNvPr id="15" name="Прямоугольник 4">
            <a:extLst>
              <a:ext uri="{FF2B5EF4-FFF2-40B4-BE49-F238E27FC236}">
                <a16:creationId xmlns:a16="http://schemas.microsoft.com/office/drawing/2014/main" id="{1A77197B-380D-644E-9B90-7284D14AEC8D}"/>
              </a:ext>
            </a:extLst>
          </p:cNvPr>
          <p:cNvSpPr/>
          <p:nvPr userDrawn="1"/>
        </p:nvSpPr>
        <p:spPr>
          <a:xfrm>
            <a:off x="-3243" y="288565"/>
            <a:ext cx="894267" cy="3198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53E39C7-B630-C841-B628-08298DD98766}"/>
              </a:ext>
            </a:extLst>
          </p:cNvPr>
          <p:cNvSpPr txBox="1"/>
          <p:nvPr userDrawn="1"/>
        </p:nvSpPr>
        <p:spPr>
          <a:xfrm>
            <a:off x="554399" y="6407916"/>
            <a:ext cx="615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2023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BDB2FD8-6949-594D-AF72-5CE0FDE67F6D}"/>
              </a:ext>
            </a:extLst>
          </p:cNvPr>
          <p:cNvCxnSpPr/>
          <p:nvPr userDrawn="1"/>
        </p:nvCxnSpPr>
        <p:spPr>
          <a:xfrm>
            <a:off x="1258529" y="6571637"/>
            <a:ext cx="23034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B7F7827-21D6-5054-F4C6-CF3F1E1A33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902204" y="0"/>
            <a:ext cx="1058146" cy="6840538"/>
          </a:xfrm>
          <a:prstGeom prst="rect">
            <a:avLst/>
          </a:prstGeom>
        </p:spPr>
      </p:pic>
      <p:sp>
        <p:nvSpPr>
          <p:cNvPr id="40" name="Slide Number Placeholder 5">
            <a:extLst>
              <a:ext uri="{FF2B5EF4-FFF2-40B4-BE49-F238E27FC236}">
                <a16:creationId xmlns:a16="http://schemas.microsoft.com/office/drawing/2014/main" id="{CD2E3BB0-99F5-1045-9ADB-5FF98D2342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33970" y="266377"/>
            <a:ext cx="937565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3D4391C-B8C0-B24A-A837-316267417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19112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54" userDrawn="1">
          <p15:clr>
            <a:srgbClr val="FBAE40"/>
          </p15:clr>
        </p15:guide>
        <p15:guide id="3" pos="4082" userDrawn="1">
          <p15:clr>
            <a:srgbClr val="FBAE40"/>
          </p15:clr>
        </p15:guide>
        <p15:guide id="4" orient="horz" pos="38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3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9">
            <a:extLst>
              <a:ext uri="{FF2B5EF4-FFF2-40B4-BE49-F238E27FC236}">
                <a16:creationId xmlns:a16="http://schemas.microsoft.com/office/drawing/2014/main" id="{312AC08A-0C3F-974B-BD93-826A868864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6488" y="124477"/>
            <a:ext cx="1574789" cy="687181"/>
          </a:xfrm>
          <a:prstGeom prst="rect">
            <a:avLst/>
          </a:prstGeom>
        </p:spPr>
      </p:pic>
      <p:sp>
        <p:nvSpPr>
          <p:cNvPr id="18" name="Прямоугольник 4">
            <a:extLst>
              <a:ext uri="{FF2B5EF4-FFF2-40B4-BE49-F238E27FC236}">
                <a16:creationId xmlns:a16="http://schemas.microsoft.com/office/drawing/2014/main" id="{D5800CC3-8BB1-6E4A-B449-86804D5C4D71}"/>
              </a:ext>
            </a:extLst>
          </p:cNvPr>
          <p:cNvSpPr/>
          <p:nvPr userDrawn="1"/>
        </p:nvSpPr>
        <p:spPr>
          <a:xfrm>
            <a:off x="-3243" y="288565"/>
            <a:ext cx="894267" cy="3198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1EB201-11AF-9542-A909-0880047F2AF6}"/>
              </a:ext>
            </a:extLst>
          </p:cNvPr>
          <p:cNvSpPr txBox="1"/>
          <p:nvPr userDrawn="1"/>
        </p:nvSpPr>
        <p:spPr>
          <a:xfrm>
            <a:off x="554399" y="6407916"/>
            <a:ext cx="615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2023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0814AB4-58FB-AE44-9B65-2430CAFB56B2}"/>
              </a:ext>
            </a:extLst>
          </p:cNvPr>
          <p:cNvCxnSpPr/>
          <p:nvPr userDrawn="1"/>
        </p:nvCxnSpPr>
        <p:spPr>
          <a:xfrm>
            <a:off x="1258529" y="6571637"/>
            <a:ext cx="23034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92713" y="900000"/>
            <a:ext cx="9627700" cy="740592"/>
          </a:xfrm>
        </p:spPr>
        <p:txBody>
          <a:bodyPr anchor="t" anchorCtr="0"/>
          <a:lstStyle>
            <a:lvl1pPr>
              <a:defRPr sz="3192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40995" y="1674796"/>
            <a:ext cx="2321062" cy="1956678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113" y="1625000"/>
            <a:ext cx="2916079" cy="4304162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DFAC3-F2F2-2C4F-A0E5-E45C3D91474E}" type="datetime1">
              <a:rPr lang="ru-RU" smtClean="0"/>
              <a:t>30.06.2023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4391C-B8C0-B24A-A837-31626741744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B47FAB26-A65D-A241-B811-CFF044D18B1A}"/>
              </a:ext>
            </a:extLst>
          </p:cNvPr>
          <p:cNvSpPr>
            <a:spLocks noGrp="1" noChangeAspect="1"/>
          </p:cNvSpPr>
          <p:nvPr>
            <p:ph type="pic" idx="13"/>
          </p:nvPr>
        </p:nvSpPr>
        <p:spPr>
          <a:xfrm>
            <a:off x="7019109" y="1674796"/>
            <a:ext cx="2321062" cy="1956678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79F780C-3DBF-7240-9736-987FCF93B284}"/>
              </a:ext>
            </a:extLst>
          </p:cNvPr>
          <p:cNvSpPr>
            <a:spLocks noGrp="1" noChangeAspect="1"/>
          </p:cNvSpPr>
          <p:nvPr>
            <p:ph type="pic" idx="14"/>
          </p:nvPr>
        </p:nvSpPr>
        <p:spPr>
          <a:xfrm>
            <a:off x="9701349" y="1674796"/>
            <a:ext cx="2321062" cy="1956678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33C0F341-B7E5-3845-B426-CA74C3BDAE4F}"/>
              </a:ext>
            </a:extLst>
          </p:cNvPr>
          <p:cNvSpPr>
            <a:spLocks noGrp="1" noChangeAspect="1"/>
          </p:cNvSpPr>
          <p:nvPr>
            <p:ph type="pic" idx="15"/>
          </p:nvPr>
        </p:nvSpPr>
        <p:spPr>
          <a:xfrm>
            <a:off x="4340995" y="4130613"/>
            <a:ext cx="2321062" cy="1956678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1BDE5803-8086-B245-97C9-CAE368D49BE0}"/>
              </a:ext>
            </a:extLst>
          </p:cNvPr>
          <p:cNvSpPr>
            <a:spLocks noGrp="1" noChangeAspect="1"/>
          </p:cNvSpPr>
          <p:nvPr>
            <p:ph type="pic" idx="16"/>
          </p:nvPr>
        </p:nvSpPr>
        <p:spPr>
          <a:xfrm>
            <a:off x="7019109" y="4130613"/>
            <a:ext cx="2321062" cy="1956678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6047B218-8FD4-6348-A347-47AB398FF2D4}"/>
              </a:ext>
            </a:extLst>
          </p:cNvPr>
          <p:cNvSpPr>
            <a:spLocks noGrp="1" noChangeAspect="1"/>
          </p:cNvSpPr>
          <p:nvPr>
            <p:ph type="pic" idx="17"/>
          </p:nvPr>
        </p:nvSpPr>
        <p:spPr>
          <a:xfrm>
            <a:off x="9701349" y="4130613"/>
            <a:ext cx="2321062" cy="1956678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018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9">
            <a:extLst>
              <a:ext uri="{FF2B5EF4-FFF2-40B4-BE49-F238E27FC236}">
                <a16:creationId xmlns:a16="http://schemas.microsoft.com/office/drawing/2014/main" id="{80D31F51-3F1C-8045-99BC-14A4D28EDA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6488" y="124477"/>
            <a:ext cx="1574789" cy="687181"/>
          </a:xfrm>
          <a:prstGeom prst="rect">
            <a:avLst/>
          </a:prstGeom>
        </p:spPr>
      </p:pic>
      <p:sp>
        <p:nvSpPr>
          <p:cNvPr id="8" name="Прямоугольник 4">
            <a:extLst>
              <a:ext uri="{FF2B5EF4-FFF2-40B4-BE49-F238E27FC236}">
                <a16:creationId xmlns:a16="http://schemas.microsoft.com/office/drawing/2014/main" id="{6901C6BE-CE43-1C49-A547-8D7E87965F71}"/>
              </a:ext>
            </a:extLst>
          </p:cNvPr>
          <p:cNvSpPr/>
          <p:nvPr userDrawn="1"/>
        </p:nvSpPr>
        <p:spPr>
          <a:xfrm>
            <a:off x="-3243" y="288565"/>
            <a:ext cx="894267" cy="3198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769650-3A35-3642-883C-A870CBC46FCC}"/>
              </a:ext>
            </a:extLst>
          </p:cNvPr>
          <p:cNvSpPr txBox="1"/>
          <p:nvPr userDrawn="1"/>
        </p:nvSpPr>
        <p:spPr>
          <a:xfrm>
            <a:off x="554399" y="6407916"/>
            <a:ext cx="615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2023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BE4A2AA-05E3-7F4E-879C-E04CB11781C0}"/>
              </a:ext>
            </a:extLst>
          </p:cNvPr>
          <p:cNvCxnSpPr/>
          <p:nvPr userDrawn="1"/>
        </p:nvCxnSpPr>
        <p:spPr>
          <a:xfrm>
            <a:off x="1258529" y="6571637"/>
            <a:ext cx="23034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274" y="1705385"/>
            <a:ext cx="11178302" cy="2845473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274" y="4577778"/>
            <a:ext cx="11178302" cy="1496367"/>
          </a:xfrm>
        </p:spPr>
        <p:txBody>
          <a:bodyPr/>
          <a:lstStyle>
            <a:lvl1pPr marL="0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1pPr>
            <a:lvl2pPr marL="456057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D0A1-1F54-6D46-B9B0-6ADD85C235EC}" type="datetime1">
              <a:rPr lang="ru-RU" smtClean="0"/>
              <a:t>30.06.2023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4391C-B8C0-B24A-A837-3162674174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4649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9">
            <a:extLst>
              <a:ext uri="{FF2B5EF4-FFF2-40B4-BE49-F238E27FC236}">
                <a16:creationId xmlns:a16="http://schemas.microsoft.com/office/drawing/2014/main" id="{FFBF45D3-592B-3C42-AB8F-2FDFA93DD1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6488" y="124477"/>
            <a:ext cx="1574789" cy="687181"/>
          </a:xfrm>
          <a:prstGeom prst="rect">
            <a:avLst/>
          </a:prstGeom>
        </p:spPr>
      </p:pic>
      <p:sp>
        <p:nvSpPr>
          <p:cNvPr id="7" name="Прямоугольник 4">
            <a:extLst>
              <a:ext uri="{FF2B5EF4-FFF2-40B4-BE49-F238E27FC236}">
                <a16:creationId xmlns:a16="http://schemas.microsoft.com/office/drawing/2014/main" id="{29BDF7A5-C047-1149-97E2-5FF2F7C15BEB}"/>
              </a:ext>
            </a:extLst>
          </p:cNvPr>
          <p:cNvSpPr/>
          <p:nvPr userDrawn="1"/>
        </p:nvSpPr>
        <p:spPr>
          <a:xfrm>
            <a:off x="-3243" y="288565"/>
            <a:ext cx="894267" cy="3198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1ACB84-12E8-B04C-B361-EFA20FF74E23}"/>
              </a:ext>
            </a:extLst>
          </p:cNvPr>
          <p:cNvSpPr txBox="1"/>
          <p:nvPr userDrawn="1"/>
        </p:nvSpPr>
        <p:spPr>
          <a:xfrm>
            <a:off x="554399" y="6407916"/>
            <a:ext cx="615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2023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A2AF39C-AEEB-974B-9D14-519ED62E1CFE}"/>
              </a:ext>
            </a:extLst>
          </p:cNvPr>
          <p:cNvCxnSpPr/>
          <p:nvPr userDrawn="1"/>
        </p:nvCxnSpPr>
        <p:spPr>
          <a:xfrm>
            <a:off x="1258529" y="6571637"/>
            <a:ext cx="23034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49CDA-6D70-FA48-B8E7-6D7A153E7A07}" type="datetime1">
              <a:rPr lang="ru-RU" smtClean="0"/>
              <a:t>30.06.2023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4391C-B8C0-B24A-A837-316267417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4481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6864" y="1616634"/>
            <a:ext cx="10423442" cy="2200943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6864" y="3971148"/>
            <a:ext cx="10423443" cy="819675"/>
          </a:xfrm>
        </p:spPr>
        <p:txBody>
          <a:bodyPr/>
          <a:lstStyle>
            <a:lvl1pPr marL="0" indent="0" algn="l">
              <a:buNone/>
              <a:defRPr sz="2394">
                <a:solidFill>
                  <a:schemeClr val="bg1"/>
                </a:solidFill>
              </a:defRPr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5A16B-6D6F-7E43-8715-9A6C2BF58A22}" type="datetime1">
              <a:rPr lang="ru-RU" smtClean="0"/>
              <a:t>30.06.2023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21">
            <a:extLst>
              <a:ext uri="{FF2B5EF4-FFF2-40B4-BE49-F238E27FC236}">
                <a16:creationId xmlns:a16="http://schemas.microsoft.com/office/drawing/2014/main" id="{D5D3EC2F-7B9F-0D4F-B5B9-E23034A23E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70520" y="0"/>
            <a:ext cx="4189830" cy="6840538"/>
          </a:xfrm>
          <a:prstGeom prst="rect">
            <a:avLst/>
          </a:prstGeom>
        </p:spPr>
      </p:pic>
      <p:pic>
        <p:nvPicPr>
          <p:cNvPr id="8" name="Рисунок 13">
            <a:extLst>
              <a:ext uri="{FF2B5EF4-FFF2-40B4-BE49-F238E27FC236}">
                <a16:creationId xmlns:a16="http://schemas.microsoft.com/office/drawing/2014/main" id="{1BB3811F-5FB4-9A4D-A5EA-3D5E83D378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3760" y="329338"/>
            <a:ext cx="1862895" cy="8196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416C21D-C47C-8E49-8ABF-DE72CA198984}"/>
              </a:ext>
            </a:extLst>
          </p:cNvPr>
          <p:cNvSpPr txBox="1"/>
          <p:nvPr userDrawn="1"/>
        </p:nvSpPr>
        <p:spPr>
          <a:xfrm rot="16200000">
            <a:off x="11761283" y="930593"/>
            <a:ext cx="690614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ru-RU" sz="1800" dirty="0">
                <a:solidFill>
                  <a:schemeClr val="bg1"/>
                </a:solidFill>
              </a:rPr>
              <a:t>2023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1FBA60E-9DD6-E54E-A6C9-CFA5BB21B4C1}"/>
              </a:ext>
            </a:extLst>
          </p:cNvPr>
          <p:cNvCxnSpPr/>
          <p:nvPr userDrawn="1"/>
        </p:nvCxnSpPr>
        <p:spPr>
          <a:xfrm>
            <a:off x="12128268" y="1404850"/>
            <a:ext cx="0" cy="230262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4C167B5-CF88-8F40-A4B5-CA8730DFE560}"/>
              </a:ext>
            </a:extLst>
          </p:cNvPr>
          <p:cNvSpPr txBox="1"/>
          <p:nvPr userDrawn="1"/>
        </p:nvSpPr>
        <p:spPr>
          <a:xfrm rot="16200000">
            <a:off x="11574784" y="5590478"/>
            <a:ext cx="1097102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1600" spc="100" baseline="0" dirty="0" err="1">
                <a:solidFill>
                  <a:schemeClr val="bg1"/>
                </a:solidFill>
              </a:rPr>
              <a:t>РАНХиГС</a:t>
            </a:r>
            <a:endParaRPr lang="ru-RU" sz="1600" spc="10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525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6864" y="1616636"/>
            <a:ext cx="10423442" cy="2200943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6864" y="3971150"/>
            <a:ext cx="10423443" cy="819675"/>
          </a:xfrm>
        </p:spPr>
        <p:txBody>
          <a:bodyPr/>
          <a:lstStyle>
            <a:lvl1pPr marL="0" indent="0" algn="l">
              <a:buNone/>
              <a:defRPr sz="2394">
                <a:solidFill>
                  <a:schemeClr val="bg1"/>
                </a:solidFill>
              </a:defRPr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5A16B-6D6F-7E43-8715-9A6C2BF58A22}" type="datetime1">
              <a:rPr lang="ru-RU" smtClean="0"/>
              <a:t>30.06.2023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21">
            <a:extLst>
              <a:ext uri="{FF2B5EF4-FFF2-40B4-BE49-F238E27FC236}">
                <a16:creationId xmlns:a16="http://schemas.microsoft.com/office/drawing/2014/main" id="{D5D3EC2F-7B9F-0D4F-B5B9-E23034A23E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70520" y="0"/>
            <a:ext cx="4189830" cy="6840538"/>
          </a:xfrm>
          <a:prstGeom prst="rect">
            <a:avLst/>
          </a:prstGeom>
        </p:spPr>
      </p:pic>
      <p:pic>
        <p:nvPicPr>
          <p:cNvPr id="8" name="Рисунок 13">
            <a:extLst>
              <a:ext uri="{FF2B5EF4-FFF2-40B4-BE49-F238E27FC236}">
                <a16:creationId xmlns:a16="http://schemas.microsoft.com/office/drawing/2014/main" id="{1BB3811F-5FB4-9A4D-A5EA-3D5E83D378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3760" y="329338"/>
            <a:ext cx="1862895" cy="8196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416C21D-C47C-8E49-8ABF-DE72CA198984}"/>
              </a:ext>
            </a:extLst>
          </p:cNvPr>
          <p:cNvSpPr txBox="1"/>
          <p:nvPr userDrawn="1"/>
        </p:nvSpPr>
        <p:spPr>
          <a:xfrm rot="16200000">
            <a:off x="11761283" y="930593"/>
            <a:ext cx="690614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ru-RU" sz="1800" dirty="0">
                <a:solidFill>
                  <a:schemeClr val="bg1"/>
                </a:solidFill>
              </a:rPr>
              <a:t>2023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1FBA60E-9DD6-E54E-A6C9-CFA5BB21B4C1}"/>
              </a:ext>
            </a:extLst>
          </p:cNvPr>
          <p:cNvCxnSpPr/>
          <p:nvPr userDrawn="1"/>
        </p:nvCxnSpPr>
        <p:spPr>
          <a:xfrm>
            <a:off x="12128268" y="1404850"/>
            <a:ext cx="0" cy="230262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4C167B5-CF88-8F40-A4B5-CA8730DFE560}"/>
              </a:ext>
            </a:extLst>
          </p:cNvPr>
          <p:cNvSpPr txBox="1"/>
          <p:nvPr userDrawn="1"/>
        </p:nvSpPr>
        <p:spPr>
          <a:xfrm rot="16200000">
            <a:off x="11574784" y="5590478"/>
            <a:ext cx="1097102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1600" spc="100" baseline="0" dirty="0" err="1">
                <a:solidFill>
                  <a:schemeClr val="bg1"/>
                </a:solidFill>
              </a:rPr>
              <a:t>РАНХиГС</a:t>
            </a:r>
            <a:endParaRPr lang="ru-RU" sz="1600" spc="10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8943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6864" y="1616636"/>
            <a:ext cx="10423442" cy="2200943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6864" y="3971150"/>
            <a:ext cx="10423443" cy="819675"/>
          </a:xfrm>
        </p:spPr>
        <p:txBody>
          <a:bodyPr/>
          <a:lstStyle>
            <a:lvl1pPr marL="0" indent="0" algn="l">
              <a:buNone/>
              <a:defRPr sz="2394">
                <a:solidFill>
                  <a:schemeClr val="bg1"/>
                </a:solidFill>
              </a:defRPr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5A16B-6D6F-7E43-8715-9A6C2BF58A22}" type="datetime1">
              <a:rPr lang="ru-RU" smtClean="0"/>
              <a:t>30.06.2023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21">
            <a:extLst>
              <a:ext uri="{FF2B5EF4-FFF2-40B4-BE49-F238E27FC236}">
                <a16:creationId xmlns:a16="http://schemas.microsoft.com/office/drawing/2014/main" id="{D5D3EC2F-7B9F-0D4F-B5B9-E23034A23E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70520" y="0"/>
            <a:ext cx="4189830" cy="6840538"/>
          </a:xfrm>
          <a:prstGeom prst="rect">
            <a:avLst/>
          </a:prstGeom>
        </p:spPr>
      </p:pic>
      <p:pic>
        <p:nvPicPr>
          <p:cNvPr id="8" name="Рисунок 13">
            <a:extLst>
              <a:ext uri="{FF2B5EF4-FFF2-40B4-BE49-F238E27FC236}">
                <a16:creationId xmlns:a16="http://schemas.microsoft.com/office/drawing/2014/main" id="{1BB3811F-5FB4-9A4D-A5EA-3D5E83D378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3760" y="329338"/>
            <a:ext cx="1862895" cy="8196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416C21D-C47C-8E49-8ABF-DE72CA198984}"/>
              </a:ext>
            </a:extLst>
          </p:cNvPr>
          <p:cNvSpPr txBox="1"/>
          <p:nvPr userDrawn="1"/>
        </p:nvSpPr>
        <p:spPr>
          <a:xfrm rot="16200000">
            <a:off x="11761283" y="930593"/>
            <a:ext cx="690614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ru-RU" sz="1800" dirty="0">
                <a:solidFill>
                  <a:schemeClr val="bg1"/>
                </a:solidFill>
              </a:rPr>
              <a:t>2023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1FBA60E-9DD6-E54E-A6C9-CFA5BB21B4C1}"/>
              </a:ext>
            </a:extLst>
          </p:cNvPr>
          <p:cNvCxnSpPr/>
          <p:nvPr userDrawn="1"/>
        </p:nvCxnSpPr>
        <p:spPr>
          <a:xfrm>
            <a:off x="12128268" y="1404850"/>
            <a:ext cx="0" cy="2302626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4C167B5-CF88-8F40-A4B5-CA8730DFE560}"/>
              </a:ext>
            </a:extLst>
          </p:cNvPr>
          <p:cNvSpPr txBox="1"/>
          <p:nvPr userDrawn="1"/>
        </p:nvSpPr>
        <p:spPr>
          <a:xfrm rot="16200000">
            <a:off x="11574784" y="5590478"/>
            <a:ext cx="1097102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ru-RU" sz="1600" spc="100" baseline="0" dirty="0" err="1">
                <a:solidFill>
                  <a:schemeClr val="bg1"/>
                </a:solidFill>
              </a:rPr>
              <a:t>РАНХиГС</a:t>
            </a:r>
            <a:endParaRPr lang="ru-RU" sz="1600" spc="100" baseline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170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9">
            <a:extLst>
              <a:ext uri="{FF2B5EF4-FFF2-40B4-BE49-F238E27FC236}">
                <a16:creationId xmlns:a16="http://schemas.microsoft.com/office/drawing/2014/main" id="{64B41069-4AAD-8340-8EFB-180ACA586F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6488" y="124477"/>
            <a:ext cx="1574789" cy="687181"/>
          </a:xfrm>
          <a:prstGeom prst="rect">
            <a:avLst/>
          </a:prstGeom>
        </p:spPr>
      </p:pic>
      <p:sp>
        <p:nvSpPr>
          <p:cNvPr id="8" name="Прямоугольник 4">
            <a:extLst>
              <a:ext uri="{FF2B5EF4-FFF2-40B4-BE49-F238E27FC236}">
                <a16:creationId xmlns:a16="http://schemas.microsoft.com/office/drawing/2014/main" id="{F7727723-4074-B843-AE36-885B2303F4FE}"/>
              </a:ext>
            </a:extLst>
          </p:cNvPr>
          <p:cNvSpPr/>
          <p:nvPr userDrawn="1"/>
        </p:nvSpPr>
        <p:spPr>
          <a:xfrm>
            <a:off x="-3243" y="288565"/>
            <a:ext cx="894267" cy="3198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E95950-E595-F342-9D21-3C47BD20DFED}"/>
              </a:ext>
            </a:extLst>
          </p:cNvPr>
          <p:cNvSpPr txBox="1"/>
          <p:nvPr userDrawn="1"/>
        </p:nvSpPr>
        <p:spPr>
          <a:xfrm>
            <a:off x="554399" y="6407916"/>
            <a:ext cx="615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2023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C78ECB9-5CD4-CC42-91B8-0D89C488BB7E}"/>
              </a:ext>
            </a:extLst>
          </p:cNvPr>
          <p:cNvCxnSpPr/>
          <p:nvPr userDrawn="1"/>
        </p:nvCxnSpPr>
        <p:spPr>
          <a:xfrm>
            <a:off x="1258529" y="6571637"/>
            <a:ext cx="23034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5">
            <a:extLst>
              <a:ext uri="{FF2B5EF4-FFF2-40B4-BE49-F238E27FC236}">
                <a16:creationId xmlns:a16="http://schemas.microsoft.com/office/drawing/2014/main" id="{CD2E3BB0-99F5-1045-9ADB-5FF98D2342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-33970" y="266377"/>
            <a:ext cx="937565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3D4391C-B8C0-B24A-A837-316267417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05038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54">
          <p15:clr>
            <a:srgbClr val="FBAE40"/>
          </p15:clr>
        </p15:guide>
        <p15:guide id="3" pos="4082">
          <p15:clr>
            <a:srgbClr val="FBAE40"/>
          </p15:clr>
        </p15:guide>
        <p15:guide id="4" orient="horz" pos="385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9">
            <a:extLst>
              <a:ext uri="{FF2B5EF4-FFF2-40B4-BE49-F238E27FC236}">
                <a16:creationId xmlns:a16="http://schemas.microsoft.com/office/drawing/2014/main" id="{B72F114E-335E-2040-801E-3C7EC39A3E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6488" y="124477"/>
            <a:ext cx="1574789" cy="687181"/>
          </a:xfrm>
          <a:prstGeom prst="rect">
            <a:avLst/>
          </a:prstGeom>
        </p:spPr>
      </p:pic>
      <p:sp>
        <p:nvSpPr>
          <p:cNvPr id="8" name="Прямоугольник 4">
            <a:extLst>
              <a:ext uri="{FF2B5EF4-FFF2-40B4-BE49-F238E27FC236}">
                <a16:creationId xmlns:a16="http://schemas.microsoft.com/office/drawing/2014/main" id="{F3B94890-3C49-7044-A8F0-B3DB12C28D12}"/>
              </a:ext>
            </a:extLst>
          </p:cNvPr>
          <p:cNvSpPr/>
          <p:nvPr userDrawn="1"/>
        </p:nvSpPr>
        <p:spPr>
          <a:xfrm>
            <a:off x="-3243" y="288565"/>
            <a:ext cx="894267" cy="3198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AA9BBD-B777-C149-9777-05247593E1E0}"/>
              </a:ext>
            </a:extLst>
          </p:cNvPr>
          <p:cNvSpPr txBox="1"/>
          <p:nvPr userDrawn="1"/>
        </p:nvSpPr>
        <p:spPr>
          <a:xfrm>
            <a:off x="554399" y="6407916"/>
            <a:ext cx="615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2023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8C569F4-D248-7041-9278-341700D6083F}"/>
              </a:ext>
            </a:extLst>
          </p:cNvPr>
          <p:cNvCxnSpPr/>
          <p:nvPr userDrawn="1"/>
        </p:nvCxnSpPr>
        <p:spPr>
          <a:xfrm>
            <a:off x="1258529" y="6571637"/>
            <a:ext cx="23034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20044" y="1119505"/>
            <a:ext cx="9720263" cy="2381521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0044" y="3592866"/>
            <a:ext cx="9720263" cy="1651546"/>
          </a:xfrm>
        </p:spPr>
        <p:txBody>
          <a:bodyPr>
            <a:normAutofit/>
          </a:bodyPr>
          <a:lstStyle>
            <a:lvl1pPr marL="0" indent="0" algn="l">
              <a:buNone/>
              <a:defRPr sz="2400" b="1"/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FABD-BCBD-544A-9118-89D15D7C2332}" type="datetime1">
              <a:rPr lang="ru-RU" smtClean="0"/>
              <a:t>30.06.2023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3970" y="266377"/>
            <a:ext cx="937565" cy="364195"/>
          </a:xfrm>
          <a:prstGeom prst="rect">
            <a:avLst/>
          </a:prstGeom>
        </p:spPr>
        <p:txBody>
          <a:bodyPr/>
          <a:lstStyle/>
          <a:p>
            <a:fld id="{73D4391C-B8C0-B24A-A837-316267417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067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9">
            <a:extLst>
              <a:ext uri="{FF2B5EF4-FFF2-40B4-BE49-F238E27FC236}">
                <a16:creationId xmlns:a16="http://schemas.microsoft.com/office/drawing/2014/main" id="{A031F8E3-48A7-4044-944A-7FEEE130F6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6488" y="124477"/>
            <a:ext cx="1574789" cy="687181"/>
          </a:xfrm>
          <a:prstGeom prst="rect">
            <a:avLst/>
          </a:prstGeom>
        </p:spPr>
      </p:pic>
      <p:sp>
        <p:nvSpPr>
          <p:cNvPr id="9" name="Прямоугольник 4">
            <a:extLst>
              <a:ext uri="{FF2B5EF4-FFF2-40B4-BE49-F238E27FC236}">
                <a16:creationId xmlns:a16="http://schemas.microsoft.com/office/drawing/2014/main" id="{CC740624-9786-3F40-BE2D-E443C76C8EC7}"/>
              </a:ext>
            </a:extLst>
          </p:cNvPr>
          <p:cNvSpPr/>
          <p:nvPr userDrawn="1"/>
        </p:nvSpPr>
        <p:spPr>
          <a:xfrm>
            <a:off x="-3243" y="288565"/>
            <a:ext cx="894267" cy="3198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EFE944-F30B-544E-B5A4-8FA81A6D7A96}"/>
              </a:ext>
            </a:extLst>
          </p:cNvPr>
          <p:cNvSpPr txBox="1"/>
          <p:nvPr userDrawn="1"/>
        </p:nvSpPr>
        <p:spPr>
          <a:xfrm>
            <a:off x="554399" y="6407916"/>
            <a:ext cx="615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2023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E5D4700-313E-CB48-82C9-205F0B4F41DB}"/>
              </a:ext>
            </a:extLst>
          </p:cNvPr>
          <p:cNvCxnSpPr/>
          <p:nvPr userDrawn="1"/>
        </p:nvCxnSpPr>
        <p:spPr>
          <a:xfrm>
            <a:off x="1258529" y="6571637"/>
            <a:ext cx="23034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00000" y="919197"/>
            <a:ext cx="8649708" cy="535138"/>
          </a:xfrm>
        </p:spPr>
        <p:txBody>
          <a:bodyPr anchor="t" anchorCtr="0">
            <a:noAutofit/>
          </a:bodyPr>
          <a:lstStyle>
            <a:lvl1pPr algn="l">
              <a:defRPr sz="32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1303" y="2751909"/>
            <a:ext cx="6696892" cy="2492503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solidFill>
                  <a:schemeClr val="accent1"/>
                </a:solidFill>
              </a:defRPr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B5067-034C-ED4C-9B2B-00BE7ADE8DA8}" type="datetime1">
              <a:rPr lang="ru-RU" smtClean="0"/>
              <a:t>30.06.2023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3970" y="266377"/>
            <a:ext cx="937565" cy="364195"/>
          </a:xfrm>
          <a:prstGeom prst="rect">
            <a:avLst/>
          </a:prstGeom>
        </p:spPr>
        <p:txBody>
          <a:bodyPr/>
          <a:lstStyle/>
          <a:p>
            <a:fld id="{73D4391C-B8C0-B24A-A837-316267417444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97AD485B-A56F-E148-9785-EA3C38C119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00113" y="1625000"/>
            <a:ext cx="2916079" cy="4304162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18915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1174A10-18C0-D846-8F03-C9CC6AC7354A}"/>
              </a:ext>
            </a:extLst>
          </p:cNvPr>
          <p:cNvSpPr/>
          <p:nvPr userDrawn="1"/>
        </p:nvSpPr>
        <p:spPr>
          <a:xfrm>
            <a:off x="0" y="0"/>
            <a:ext cx="12960350" cy="684053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00547" y="2269024"/>
            <a:ext cx="6871063" cy="2492503"/>
          </a:xfrm>
        </p:spPr>
        <p:txBody>
          <a:bodyPr>
            <a:normAutofit/>
          </a:bodyPr>
          <a:lstStyle>
            <a:lvl1pPr marL="0" indent="0" algn="l">
              <a:buNone/>
              <a:defRPr sz="3600" b="1">
                <a:solidFill>
                  <a:schemeClr val="bg1"/>
                </a:solidFill>
              </a:defRPr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C6C5C-8715-4349-9C7D-F129E2D2F817}" type="datetime1">
              <a:rPr lang="ru-RU" smtClean="0"/>
              <a:t>30.06.2023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Прямоугольник 4">
            <a:extLst>
              <a:ext uri="{FF2B5EF4-FFF2-40B4-BE49-F238E27FC236}">
                <a16:creationId xmlns:a16="http://schemas.microsoft.com/office/drawing/2014/main" id="{6863F21F-0FD5-0D4F-9EDF-1CEFC7A813EE}"/>
              </a:ext>
            </a:extLst>
          </p:cNvPr>
          <p:cNvSpPr/>
          <p:nvPr userDrawn="1"/>
        </p:nvSpPr>
        <p:spPr>
          <a:xfrm>
            <a:off x="-3243" y="288565"/>
            <a:ext cx="894267" cy="319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33970" y="266377"/>
            <a:ext cx="937565" cy="36419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BE003E"/>
                </a:solidFill>
              </a:defRPr>
            </a:lvl1pPr>
          </a:lstStyle>
          <a:p>
            <a:fld id="{73D4391C-B8C0-B24A-A837-316267417444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0584FD3-82FB-1645-920D-FB8B68AFF8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828"/>
          <a:stretch/>
        </p:blipFill>
        <p:spPr>
          <a:xfrm>
            <a:off x="10684390" y="-1"/>
            <a:ext cx="1950721" cy="97614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56C3D01-CF25-E947-ABB7-B55A2D418229}"/>
              </a:ext>
            </a:extLst>
          </p:cNvPr>
          <p:cNvSpPr txBox="1"/>
          <p:nvPr userDrawn="1"/>
        </p:nvSpPr>
        <p:spPr>
          <a:xfrm>
            <a:off x="554399" y="6407916"/>
            <a:ext cx="615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2023</a:t>
            </a:r>
            <a:endParaRPr lang="ru-RU" sz="1400" dirty="0">
              <a:solidFill>
                <a:schemeClr val="bg1"/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9CAB093-8887-BF49-8EA5-92B2D72B9517}"/>
              </a:ext>
            </a:extLst>
          </p:cNvPr>
          <p:cNvCxnSpPr/>
          <p:nvPr userDrawn="1"/>
        </p:nvCxnSpPr>
        <p:spPr>
          <a:xfrm>
            <a:off x="1258529" y="6571637"/>
            <a:ext cx="230343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9306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9">
            <a:extLst>
              <a:ext uri="{FF2B5EF4-FFF2-40B4-BE49-F238E27FC236}">
                <a16:creationId xmlns:a16="http://schemas.microsoft.com/office/drawing/2014/main" id="{E42B6E17-3CA0-A44E-A15A-7A8C6D151F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6488" y="124477"/>
            <a:ext cx="1574789" cy="687181"/>
          </a:xfrm>
          <a:prstGeom prst="rect">
            <a:avLst/>
          </a:prstGeom>
        </p:spPr>
      </p:pic>
      <p:sp>
        <p:nvSpPr>
          <p:cNvPr id="9" name="Прямоугольник 4">
            <a:extLst>
              <a:ext uri="{FF2B5EF4-FFF2-40B4-BE49-F238E27FC236}">
                <a16:creationId xmlns:a16="http://schemas.microsoft.com/office/drawing/2014/main" id="{CAE1ECE3-AE58-EF4B-9404-CEF7D3739127}"/>
              </a:ext>
            </a:extLst>
          </p:cNvPr>
          <p:cNvSpPr/>
          <p:nvPr userDrawn="1"/>
        </p:nvSpPr>
        <p:spPr>
          <a:xfrm>
            <a:off x="-3243" y="288565"/>
            <a:ext cx="894267" cy="3198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C5649B-D563-7A42-ADA0-AC0ECE1EBBD4}"/>
              </a:ext>
            </a:extLst>
          </p:cNvPr>
          <p:cNvSpPr txBox="1"/>
          <p:nvPr userDrawn="1"/>
        </p:nvSpPr>
        <p:spPr>
          <a:xfrm>
            <a:off x="554399" y="6407916"/>
            <a:ext cx="615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2023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C4F3F24-E8BA-7348-890A-4EB2A401046B}"/>
              </a:ext>
            </a:extLst>
          </p:cNvPr>
          <p:cNvCxnSpPr/>
          <p:nvPr userDrawn="1"/>
        </p:nvCxnSpPr>
        <p:spPr>
          <a:xfrm>
            <a:off x="1258529" y="6571637"/>
            <a:ext cx="23034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0000" y="900000"/>
            <a:ext cx="9576679" cy="714358"/>
          </a:xfrm>
        </p:spPr>
        <p:txBody>
          <a:bodyPr anchor="t" anchorCtr="0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EB2D4-E0FF-0948-BCEC-0F713D78CA44}" type="datetime1">
              <a:rPr lang="ru-RU" smtClean="0"/>
              <a:t>30.06.2023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3D4391C-B8C0-B24A-A837-31626741744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35B661-A620-6B4A-8A9C-FCEE63525CAE}"/>
              </a:ext>
            </a:extLst>
          </p:cNvPr>
          <p:cNvSpPr txBox="1">
            <a:spLocks/>
          </p:cNvSpPr>
          <p:nvPr userDrawn="1"/>
        </p:nvSpPr>
        <p:spPr>
          <a:xfrm>
            <a:off x="-33970" y="266377"/>
            <a:ext cx="937565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3D4391C-B8C0-B24A-A837-316267417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226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9">
            <a:extLst>
              <a:ext uri="{FF2B5EF4-FFF2-40B4-BE49-F238E27FC236}">
                <a16:creationId xmlns:a16="http://schemas.microsoft.com/office/drawing/2014/main" id="{00F513B3-241A-5644-9CD0-08969C8509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6488" y="124477"/>
            <a:ext cx="1574789" cy="687181"/>
          </a:xfrm>
          <a:prstGeom prst="rect">
            <a:avLst/>
          </a:prstGeom>
        </p:spPr>
      </p:pic>
      <p:sp>
        <p:nvSpPr>
          <p:cNvPr id="9" name="Прямоугольник 4">
            <a:extLst>
              <a:ext uri="{FF2B5EF4-FFF2-40B4-BE49-F238E27FC236}">
                <a16:creationId xmlns:a16="http://schemas.microsoft.com/office/drawing/2014/main" id="{9DB0A6DB-F31A-A343-BF05-360492CB83BF}"/>
              </a:ext>
            </a:extLst>
          </p:cNvPr>
          <p:cNvSpPr/>
          <p:nvPr userDrawn="1"/>
        </p:nvSpPr>
        <p:spPr>
          <a:xfrm>
            <a:off x="-3243" y="288565"/>
            <a:ext cx="894267" cy="3198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384103-0CD4-E641-A9AE-B808169DCE7C}"/>
              </a:ext>
            </a:extLst>
          </p:cNvPr>
          <p:cNvSpPr txBox="1"/>
          <p:nvPr userDrawn="1"/>
        </p:nvSpPr>
        <p:spPr>
          <a:xfrm>
            <a:off x="554399" y="6407916"/>
            <a:ext cx="615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2023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219AD7C-9E4C-BC47-9C84-6A2E4F3FD078}"/>
              </a:ext>
            </a:extLst>
          </p:cNvPr>
          <p:cNvCxnSpPr/>
          <p:nvPr userDrawn="1"/>
        </p:nvCxnSpPr>
        <p:spPr>
          <a:xfrm>
            <a:off x="1258529" y="6571637"/>
            <a:ext cx="23034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0000" y="900000"/>
            <a:ext cx="9627700" cy="740592"/>
          </a:xfrm>
        </p:spPr>
        <p:txBody>
          <a:bodyPr anchor="t" anchorCtr="0"/>
          <a:lstStyle>
            <a:lvl1pPr>
              <a:defRPr sz="3192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40995" y="1674796"/>
            <a:ext cx="7726642" cy="4254366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113" y="1625000"/>
            <a:ext cx="2916079" cy="4304162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03EC4-AEDB-A546-B9B7-585538AAD3C7}" type="datetime1">
              <a:rPr lang="ru-RU" smtClean="0"/>
              <a:t>30.06.2023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4391C-B8C0-B24A-A837-3162674174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805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9">
            <a:extLst>
              <a:ext uri="{FF2B5EF4-FFF2-40B4-BE49-F238E27FC236}">
                <a16:creationId xmlns:a16="http://schemas.microsoft.com/office/drawing/2014/main" id="{82FB6434-E9A9-A141-89AC-B38A0E2073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6488" y="124477"/>
            <a:ext cx="1574789" cy="687181"/>
          </a:xfrm>
          <a:prstGeom prst="rect">
            <a:avLst/>
          </a:prstGeom>
        </p:spPr>
      </p:pic>
      <p:sp>
        <p:nvSpPr>
          <p:cNvPr id="10" name="Прямоугольник 4">
            <a:extLst>
              <a:ext uri="{FF2B5EF4-FFF2-40B4-BE49-F238E27FC236}">
                <a16:creationId xmlns:a16="http://schemas.microsoft.com/office/drawing/2014/main" id="{D954ACBC-1461-8F49-8A62-25BE7C807B19}"/>
              </a:ext>
            </a:extLst>
          </p:cNvPr>
          <p:cNvSpPr/>
          <p:nvPr userDrawn="1"/>
        </p:nvSpPr>
        <p:spPr>
          <a:xfrm>
            <a:off x="-3243" y="288565"/>
            <a:ext cx="894267" cy="3198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05D89A-CBD9-1747-8A24-211A119C1CB5}"/>
              </a:ext>
            </a:extLst>
          </p:cNvPr>
          <p:cNvSpPr txBox="1"/>
          <p:nvPr userDrawn="1"/>
        </p:nvSpPr>
        <p:spPr>
          <a:xfrm>
            <a:off x="554399" y="6407916"/>
            <a:ext cx="615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2023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187A918-407B-4D42-98BB-5B3D0F5839E2}"/>
              </a:ext>
            </a:extLst>
          </p:cNvPr>
          <p:cNvCxnSpPr/>
          <p:nvPr userDrawn="1"/>
        </p:nvCxnSpPr>
        <p:spPr>
          <a:xfrm>
            <a:off x="1258529" y="6571637"/>
            <a:ext cx="23034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00000" y="864000"/>
            <a:ext cx="9627700" cy="740592"/>
          </a:xfrm>
        </p:spPr>
        <p:txBody>
          <a:bodyPr anchor="t" anchorCtr="0"/>
          <a:lstStyle>
            <a:lvl1pPr>
              <a:defRPr sz="3192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40995" y="1674796"/>
            <a:ext cx="3638348" cy="4254366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113" y="1625000"/>
            <a:ext cx="2916079" cy="4304162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B6139-3C51-544D-A275-589F7A7E6369}" type="datetime1">
              <a:rPr lang="ru-RU" smtClean="0"/>
              <a:t>30.06.2023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4391C-B8C0-B24A-A837-31626741744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B47FAB26-A65D-A241-B811-CFF044D18B1A}"/>
              </a:ext>
            </a:extLst>
          </p:cNvPr>
          <p:cNvSpPr>
            <a:spLocks noGrp="1" noChangeAspect="1"/>
          </p:cNvSpPr>
          <p:nvPr>
            <p:ph type="pic" idx="13"/>
          </p:nvPr>
        </p:nvSpPr>
        <p:spPr>
          <a:xfrm>
            <a:off x="8383605" y="1674796"/>
            <a:ext cx="3638348" cy="4254366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4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F7329FE-F5D1-374D-B109-65B84655D2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6488" y="124477"/>
            <a:ext cx="1574789" cy="687181"/>
          </a:xfrm>
          <a:prstGeom prst="rect">
            <a:avLst/>
          </a:prstGeom>
        </p:spPr>
      </p:pic>
      <p:sp>
        <p:nvSpPr>
          <p:cNvPr id="11" name="Прямоугольник 4">
            <a:extLst>
              <a:ext uri="{FF2B5EF4-FFF2-40B4-BE49-F238E27FC236}">
                <a16:creationId xmlns:a16="http://schemas.microsoft.com/office/drawing/2014/main" id="{263CFD3C-F777-DA4D-BC37-116E29B7A220}"/>
              </a:ext>
            </a:extLst>
          </p:cNvPr>
          <p:cNvSpPr/>
          <p:nvPr userDrawn="1"/>
        </p:nvSpPr>
        <p:spPr>
          <a:xfrm>
            <a:off x="-3243" y="288565"/>
            <a:ext cx="894267" cy="3198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772282-7CE5-9B49-B848-BF7E6632BBB4}"/>
              </a:ext>
            </a:extLst>
          </p:cNvPr>
          <p:cNvSpPr txBox="1"/>
          <p:nvPr userDrawn="1"/>
        </p:nvSpPr>
        <p:spPr>
          <a:xfrm>
            <a:off x="554399" y="6407916"/>
            <a:ext cx="615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2023</a:t>
            </a:r>
            <a:endParaRPr lang="ru-RU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F7AA82A-8CAD-7945-8DF4-19C7F478AB03}"/>
              </a:ext>
            </a:extLst>
          </p:cNvPr>
          <p:cNvCxnSpPr/>
          <p:nvPr userDrawn="1"/>
        </p:nvCxnSpPr>
        <p:spPr>
          <a:xfrm>
            <a:off x="1258529" y="6571637"/>
            <a:ext cx="2303433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92713" y="900000"/>
            <a:ext cx="9627700" cy="740592"/>
          </a:xfrm>
        </p:spPr>
        <p:txBody>
          <a:bodyPr anchor="t" anchorCtr="0"/>
          <a:lstStyle>
            <a:lvl1pPr>
              <a:defRPr sz="3192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40995" y="1674796"/>
            <a:ext cx="2321062" cy="4254366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113" y="1625000"/>
            <a:ext cx="2916079" cy="4304162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F2F27-2E9A-5E43-AA18-A5B944132F59}" type="datetime1">
              <a:rPr lang="ru-RU" smtClean="0"/>
              <a:t>30.06.2023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4391C-B8C0-B24A-A837-31626741744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B47FAB26-A65D-A241-B811-CFF044D18B1A}"/>
              </a:ext>
            </a:extLst>
          </p:cNvPr>
          <p:cNvSpPr>
            <a:spLocks noGrp="1" noChangeAspect="1"/>
          </p:cNvSpPr>
          <p:nvPr>
            <p:ph type="pic" idx="13"/>
          </p:nvPr>
        </p:nvSpPr>
        <p:spPr>
          <a:xfrm>
            <a:off x="7019109" y="1674796"/>
            <a:ext cx="2321062" cy="4254366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79F780C-3DBF-7240-9736-987FCF93B284}"/>
              </a:ext>
            </a:extLst>
          </p:cNvPr>
          <p:cNvSpPr>
            <a:spLocks noGrp="1" noChangeAspect="1"/>
          </p:cNvSpPr>
          <p:nvPr>
            <p:ph type="pic" idx="14"/>
          </p:nvPr>
        </p:nvSpPr>
        <p:spPr>
          <a:xfrm>
            <a:off x="9701349" y="1674796"/>
            <a:ext cx="2321062" cy="4254366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652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024" y="900000"/>
            <a:ext cx="9576679" cy="71435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024" y="1820976"/>
            <a:ext cx="11205726" cy="434025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1024" y="7084883"/>
            <a:ext cx="2916079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357F375-12B8-4849-BF4D-9AACA101A6E6}" type="datetime1">
              <a:rPr lang="ru-RU" smtClean="0"/>
              <a:t>30.06.2023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0567" y="7084884"/>
            <a:ext cx="4374118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5463" y="266377"/>
            <a:ext cx="738132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3D4391C-B8C0-B24A-A837-3162674174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2608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5" r:id="rId2"/>
    <p:sldLayoutId id="2147483673" r:id="rId3"/>
    <p:sldLayoutId id="2147483689" r:id="rId4"/>
    <p:sldLayoutId id="2147483690" r:id="rId5"/>
    <p:sldLayoutId id="2147483674" r:id="rId6"/>
    <p:sldLayoutId id="2147483681" r:id="rId7"/>
    <p:sldLayoutId id="2147483686" r:id="rId8"/>
    <p:sldLayoutId id="2147483687" r:id="rId9"/>
    <p:sldLayoutId id="2147483688" r:id="rId10"/>
    <p:sldLayoutId id="2147483675" r:id="rId11"/>
    <p:sldLayoutId id="2147483678" r:id="rId12"/>
    <p:sldLayoutId id="2147483684" r:id="rId13"/>
    <p:sldLayoutId id="2147483695" r:id="rId14"/>
    <p:sldLayoutId id="2147483696" r:id="rId15"/>
  </p:sldLayoutIdLst>
  <p:hf hdr="0" ftr="0" dt="0"/>
  <p:txStyles>
    <p:titleStyle>
      <a:lvl1pPr algn="l" defTabSz="912114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2114" rtl="0" eaLnBrk="1" latinLnBrk="0" hangingPunct="1">
        <a:lnSpc>
          <a:spcPct val="100000"/>
        </a:lnSpc>
        <a:spcBef>
          <a:spcPts val="998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0" indent="0" algn="l" defTabSz="912114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0" indent="0" algn="l" defTabSz="912114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0" indent="0" algn="l" defTabSz="912114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None/>
        <a:defRPr sz="1200" kern="1200">
          <a:solidFill>
            <a:srgbClr val="6D6D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0" indent="0" algn="l" defTabSz="912114" rtl="0" eaLnBrk="1" latinLnBrk="0" hangingPunct="1">
        <a:lnSpc>
          <a:spcPct val="100000"/>
        </a:lnSpc>
        <a:spcBef>
          <a:spcPts val="499"/>
        </a:spcBef>
        <a:buFont typeface="Arial" panose="020B0604020202020204" pitchFamily="34" charset="0"/>
        <a:buNone/>
        <a:defRPr sz="1000" kern="1200">
          <a:solidFill>
            <a:srgbClr val="6D6D6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08314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54" userDrawn="1">
          <p15:clr>
            <a:srgbClr val="F26B43"/>
          </p15:clr>
        </p15:guide>
        <p15:guide id="2" pos="4082" userDrawn="1">
          <p15:clr>
            <a:srgbClr val="F26B43"/>
          </p15:clr>
        </p15:guide>
        <p15:guide id="3" orient="horz" pos="385" userDrawn="1">
          <p15:clr>
            <a:srgbClr val="F26B43"/>
          </p15:clr>
        </p15:guide>
        <p15:guide id="4" orient="horz" pos="3969" userDrawn="1">
          <p15:clr>
            <a:srgbClr val="F26B43"/>
          </p15:clr>
        </p15:guide>
        <p15:guide id="5" pos="567" userDrawn="1">
          <p15:clr>
            <a:srgbClr val="F26B43"/>
          </p15:clr>
        </p15:guide>
        <p15:guide id="6" pos="76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26242" y="1030024"/>
            <a:ext cx="92928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+mj-lt"/>
              </a:rPr>
              <a:t>Об обеспечении комплексной безопасности на объектах образования Сургутского района</a:t>
            </a:r>
            <a:endParaRPr lang="ru-RU" sz="4000" b="1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410353" y="4284921"/>
            <a:ext cx="42317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99"/>
                </a:solidFill>
              </a:rPr>
              <a:t>Кочурова Ольга Ивановна,</a:t>
            </a:r>
          </a:p>
          <a:p>
            <a:r>
              <a:rPr lang="ru-RU" dirty="0" smtClean="0">
                <a:solidFill>
                  <a:srgbClr val="000099"/>
                </a:solidFill>
              </a:rPr>
              <a:t>директор департамента образования администрации Сургутского района</a:t>
            </a:r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61368" y="5901070"/>
            <a:ext cx="4008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99"/>
                </a:solidFill>
              </a:rPr>
              <a:t>2023</a:t>
            </a:r>
            <a:endParaRPr lang="ru-RU" sz="2400" dirty="0">
              <a:solidFill>
                <a:srgbClr val="000099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8" y="2750172"/>
            <a:ext cx="3682902" cy="3824047"/>
          </a:xfrm>
          <a:prstGeom prst="rect">
            <a:avLst/>
          </a:prstGeom>
          <a:effectLst/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503" y="425672"/>
            <a:ext cx="2681508" cy="499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688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F747-EE1C-154E-B217-72E85D8A7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9186" y="600663"/>
            <a:ext cx="9576679" cy="714358"/>
          </a:xfrm>
        </p:spPr>
        <p:txBody>
          <a:bodyPr anchor="t" anchorCtr="0"/>
          <a:lstStyle/>
          <a:p>
            <a:pPr algn="ctr"/>
            <a:r>
              <a:rPr lang="ru-RU" dirty="0" smtClean="0"/>
              <a:t> </a:t>
            </a:r>
            <a:r>
              <a:rPr lang="ru-RU" sz="1800" dirty="0">
                <a:solidFill>
                  <a:srgbClr val="3B4255"/>
                </a:solidFill>
                <a:latin typeface="Roboto"/>
              </a:rPr>
              <a:t/>
            </a:r>
            <a:br>
              <a:rPr lang="ru-RU" sz="1800" dirty="0">
                <a:solidFill>
                  <a:srgbClr val="3B4255"/>
                </a:solidFill>
                <a:latin typeface="Roboto"/>
              </a:rPr>
            </a:br>
            <a:endParaRPr lang="ru-RU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165463" y="124468"/>
            <a:ext cx="2687290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>
                <a:solidFill>
                  <a:schemeClr val="bg1"/>
                </a:solidFill>
              </a:rPr>
              <a:t>Н</a:t>
            </a:r>
            <a:r>
              <a:rPr lang="ru-RU" sz="2000" spc="100" dirty="0" smtClean="0">
                <a:solidFill>
                  <a:schemeClr val="bg1"/>
                </a:solidFill>
              </a:rPr>
              <a:t>аправление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DE0767-B861-534D-AE15-96E9AA495522}"/>
              </a:ext>
            </a:extLst>
          </p:cNvPr>
          <p:cNvSpPr txBox="1"/>
          <p:nvPr/>
        </p:nvSpPr>
        <p:spPr>
          <a:xfrm>
            <a:off x="165462" y="692028"/>
            <a:ext cx="2687291" cy="442223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/>
              <a:t>Формирование безопасной информационной среды для детей</a:t>
            </a:r>
            <a:endParaRPr lang="ru-RU" sz="1600" spc="1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D7442F-BC50-D64C-B26A-E417CCC8979B}"/>
              </a:ext>
            </a:extLst>
          </p:cNvPr>
          <p:cNvSpPr txBox="1"/>
          <p:nvPr/>
        </p:nvSpPr>
        <p:spPr>
          <a:xfrm>
            <a:off x="3279820" y="648305"/>
            <a:ext cx="4074649" cy="205236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ru-RU" dirty="0"/>
              <a:t>С</a:t>
            </a:r>
            <a:r>
              <a:rPr lang="ru-RU" dirty="0" smtClean="0"/>
              <a:t>оздание </a:t>
            </a:r>
            <a:r>
              <a:rPr lang="ru-RU" dirty="0"/>
              <a:t>информационной продукции для детей, способствующей их ценностному, моральному, духовному, нравственному и личностному развитию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31DF7C-DD66-AC4F-AA93-B305B31DBBD9}"/>
              </a:ext>
            </a:extLst>
          </p:cNvPr>
          <p:cNvSpPr txBox="1"/>
          <p:nvPr/>
        </p:nvSpPr>
        <p:spPr>
          <a:xfrm>
            <a:off x="7795547" y="340242"/>
            <a:ext cx="4453160" cy="236042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/>
            <a:r>
              <a:rPr lang="ru-RU" dirty="0"/>
              <a:t>Предупреждение и пресечение угроз информационной безопасности детей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3265809" y="129708"/>
            <a:ext cx="4088660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7795547" y="81406"/>
            <a:ext cx="4481182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809" y="3211551"/>
            <a:ext cx="3944474" cy="2212917"/>
          </a:xfrm>
          <a:prstGeom prst="rect">
            <a:avLst/>
          </a:prstGeom>
        </p:spPr>
      </p:pic>
      <p:pic>
        <p:nvPicPr>
          <p:cNvPr id="1026" name="Picture 2" descr="https://verh21.narod.ru/new/2021/detja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784" y="3080124"/>
            <a:ext cx="3714998" cy="2740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214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F747-EE1C-154E-B217-72E85D8A7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9186" y="600663"/>
            <a:ext cx="9576679" cy="714358"/>
          </a:xfrm>
        </p:spPr>
        <p:txBody>
          <a:bodyPr anchor="t" anchorCtr="0"/>
          <a:lstStyle/>
          <a:p>
            <a:pPr algn="ctr"/>
            <a:r>
              <a:rPr lang="ru-RU" dirty="0" smtClean="0"/>
              <a:t> </a:t>
            </a:r>
            <a:r>
              <a:rPr lang="ru-RU" sz="1800" dirty="0">
                <a:solidFill>
                  <a:srgbClr val="3B4255"/>
                </a:solidFill>
                <a:latin typeface="Roboto"/>
              </a:rPr>
              <a:t/>
            </a:r>
            <a:br>
              <a:rPr lang="ru-RU" sz="1800" dirty="0">
                <a:solidFill>
                  <a:srgbClr val="3B4255"/>
                </a:solidFill>
                <a:latin typeface="Roboto"/>
              </a:rPr>
            </a:br>
            <a:endParaRPr lang="ru-RU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165463" y="124468"/>
            <a:ext cx="2687290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>
                <a:solidFill>
                  <a:schemeClr val="bg1"/>
                </a:solidFill>
              </a:rPr>
              <a:t>Н</a:t>
            </a:r>
            <a:r>
              <a:rPr lang="ru-RU" sz="2000" spc="100" dirty="0" smtClean="0">
                <a:solidFill>
                  <a:schemeClr val="bg1"/>
                </a:solidFill>
              </a:rPr>
              <a:t>аправление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DE0767-B861-534D-AE15-96E9AA495522}"/>
              </a:ext>
            </a:extLst>
          </p:cNvPr>
          <p:cNvSpPr txBox="1"/>
          <p:nvPr/>
        </p:nvSpPr>
        <p:spPr>
          <a:xfrm>
            <a:off x="165462" y="692028"/>
            <a:ext cx="2687291" cy="442223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/>
              <a:t>Укрепление института семьи, сохранение и поддержка традиционных российских духовно-нравственных, в том числе семейных, ценностей</a:t>
            </a:r>
            <a:endParaRPr lang="ru-RU" sz="1600" spc="1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D7442F-BC50-D64C-B26A-E417CCC8979B}"/>
              </a:ext>
            </a:extLst>
          </p:cNvPr>
          <p:cNvSpPr txBox="1"/>
          <p:nvPr/>
        </p:nvSpPr>
        <p:spPr>
          <a:xfrm>
            <a:off x="3279820" y="648305"/>
            <a:ext cx="4074649" cy="205236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ru-RU" dirty="0"/>
              <a:t>Ф</a:t>
            </a:r>
            <a:r>
              <a:rPr lang="ru-RU" dirty="0" smtClean="0"/>
              <a:t>ормирование </a:t>
            </a:r>
            <a:r>
              <a:rPr lang="ru-RU" dirty="0"/>
              <a:t>культуры семьи, имеющей детей, как базовой общественной </a:t>
            </a:r>
            <a:r>
              <a:rPr lang="ru-RU" dirty="0" smtClean="0"/>
              <a:t>ценности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31DF7C-DD66-AC4F-AA93-B305B31DBBD9}"/>
              </a:ext>
            </a:extLst>
          </p:cNvPr>
          <p:cNvSpPr txBox="1"/>
          <p:nvPr/>
        </p:nvSpPr>
        <p:spPr>
          <a:xfrm>
            <a:off x="7781536" y="408248"/>
            <a:ext cx="4453160" cy="236042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ru-RU" dirty="0"/>
              <a:t>З</a:t>
            </a:r>
            <a:r>
              <a:rPr lang="ru-RU" dirty="0" smtClean="0"/>
              <a:t>ащита </a:t>
            </a:r>
            <a:r>
              <a:rPr lang="ru-RU" dirty="0"/>
              <a:t>и поддержка русского языка как государственного языка Российской Федерации</a:t>
            </a:r>
            <a:endParaRPr lang="ru-RU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3265809" y="129708"/>
            <a:ext cx="4088660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7767525" y="107561"/>
            <a:ext cx="4481182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FD7442F-BC50-D64C-B26A-E417CCC8979B}"/>
              </a:ext>
            </a:extLst>
          </p:cNvPr>
          <p:cNvSpPr txBox="1"/>
          <p:nvPr/>
        </p:nvSpPr>
        <p:spPr>
          <a:xfrm>
            <a:off x="5088729" y="3372404"/>
            <a:ext cx="4074650" cy="251794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/>
            <a:r>
              <a:rPr lang="ru-RU" dirty="0"/>
              <a:t>Д</a:t>
            </a:r>
            <a:r>
              <a:rPr lang="ru-RU" dirty="0" smtClean="0"/>
              <a:t>уховно-нравственное </a:t>
            </a:r>
            <a:r>
              <a:rPr lang="ru-RU" dirty="0"/>
              <a:t>и гражданско-патриотическое воспитание </a:t>
            </a:r>
            <a:r>
              <a:rPr lang="ru-RU" dirty="0" smtClean="0"/>
              <a:t>детей, в </a:t>
            </a:r>
            <a:r>
              <a:rPr lang="ru-RU" dirty="0"/>
              <a:t>том </a:t>
            </a:r>
            <a:r>
              <a:rPr lang="ru-RU" dirty="0" smtClean="0"/>
              <a:t>числе развитие  добровольческого </a:t>
            </a:r>
            <a:r>
              <a:rPr lang="ru-RU" dirty="0"/>
              <a:t>движения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5074719" y="3177720"/>
            <a:ext cx="4088660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828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5DD6E-CCA5-374B-A5FC-E3FA356A6A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D474C8-25A5-2E44-AA8C-A28CACCB194F}"/>
              </a:ext>
            </a:extLst>
          </p:cNvPr>
          <p:cNvSpPr txBox="1"/>
          <p:nvPr/>
        </p:nvSpPr>
        <p:spPr>
          <a:xfrm>
            <a:off x="913800" y="6125935"/>
            <a:ext cx="2146926" cy="338554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Москва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4396" y="95309"/>
            <a:ext cx="3049882" cy="20327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9305" y="949731"/>
            <a:ext cx="3401577" cy="21769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9305" y="3612831"/>
            <a:ext cx="3401577" cy="226715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5" y="249937"/>
            <a:ext cx="5728540" cy="31027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 flipH="1" flipV="1">
            <a:off x="1754569" y="3612831"/>
            <a:ext cx="3920212" cy="280958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3612" y="2139504"/>
            <a:ext cx="2608803" cy="4570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545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5DD6E-CCA5-374B-A5FC-E3FA356A6A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D474C8-25A5-2E44-AA8C-A28CACCB194F}"/>
              </a:ext>
            </a:extLst>
          </p:cNvPr>
          <p:cNvSpPr txBox="1"/>
          <p:nvPr/>
        </p:nvSpPr>
        <p:spPr>
          <a:xfrm>
            <a:off x="913800" y="6125935"/>
            <a:ext cx="2146926" cy="338554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Москва</a:t>
            </a: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777" y="300470"/>
            <a:ext cx="3285978" cy="61612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9130" y="810339"/>
            <a:ext cx="4302387" cy="45931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3300" y="300470"/>
            <a:ext cx="3669285" cy="467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3102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9503" y="2234356"/>
            <a:ext cx="54179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+mj-lt"/>
              </a:rPr>
              <a:t>СПАСИБО </a:t>
            </a:r>
          </a:p>
          <a:p>
            <a:pPr algn="ctr"/>
            <a:r>
              <a:rPr lang="ru-RU" sz="4000" b="1" dirty="0" smtClean="0">
                <a:solidFill>
                  <a:srgbClr val="000099"/>
                </a:solidFill>
                <a:latin typeface="+mj-lt"/>
              </a:rPr>
              <a:t>ЗА ВНИМАНИЕ</a:t>
            </a:r>
            <a:endParaRPr lang="ru-RU" sz="4000" b="1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005" y="452086"/>
            <a:ext cx="2681508" cy="4993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7874" y="452086"/>
            <a:ext cx="4191000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70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F747-EE1C-154E-B217-72E85D8A7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9093" y="334849"/>
            <a:ext cx="9576679" cy="714358"/>
          </a:xfrm>
        </p:spPr>
        <p:txBody>
          <a:bodyPr anchor="t" anchorCtr="0"/>
          <a:lstStyle/>
          <a:p>
            <a:pPr algn="ctr"/>
            <a:r>
              <a:rPr lang="ru-RU" dirty="0" smtClean="0"/>
              <a:t> </a:t>
            </a:r>
            <a:r>
              <a:rPr lang="ru-RU" sz="2800" dirty="0" smtClean="0">
                <a:solidFill>
                  <a:srgbClr val="000099"/>
                </a:solidFill>
                <a:latin typeface="+mj-lt"/>
              </a:rPr>
              <a:t>Стратегия </a:t>
            </a:r>
            <a:r>
              <a:rPr lang="ru-RU" sz="2800" dirty="0">
                <a:solidFill>
                  <a:srgbClr val="000099"/>
                </a:solidFill>
                <a:latin typeface="+mj-lt"/>
              </a:rPr>
              <a:t>комплексной безопасности детей в Российской Федерации до 2030 </a:t>
            </a:r>
            <a:r>
              <a:rPr lang="ru-RU" sz="2800" dirty="0" smtClean="0">
                <a:solidFill>
                  <a:srgbClr val="000099"/>
                </a:solidFill>
                <a:latin typeface="+mj-lt"/>
              </a:rPr>
              <a:t>года</a:t>
            </a:r>
            <a:br>
              <a:rPr lang="ru-RU" sz="2800" dirty="0" smtClean="0">
                <a:solidFill>
                  <a:srgbClr val="000099"/>
                </a:solidFill>
                <a:latin typeface="+mj-lt"/>
              </a:rPr>
            </a:br>
            <a:r>
              <a:rPr lang="ru-RU" sz="1800" dirty="0" smtClean="0">
                <a:solidFill>
                  <a:srgbClr val="000099"/>
                </a:solidFill>
                <a:latin typeface="+mj-lt"/>
              </a:rPr>
              <a:t>(указ Президента Российской Федерации от 17.05.2023 №35</a:t>
            </a:r>
            <a:r>
              <a:rPr lang="ru-RU" sz="1800" dirty="0" smtClean="0">
                <a:solidFill>
                  <a:srgbClr val="000099"/>
                </a:solidFill>
                <a:latin typeface="Roboto"/>
              </a:rPr>
              <a:t>8)</a:t>
            </a:r>
            <a:r>
              <a:rPr lang="ru-RU" sz="1800" dirty="0">
                <a:solidFill>
                  <a:srgbClr val="3B4255"/>
                </a:solidFill>
                <a:latin typeface="Roboto"/>
              </a:rPr>
              <a:t/>
            </a:r>
            <a:br>
              <a:rPr lang="ru-RU" sz="1800" dirty="0">
                <a:solidFill>
                  <a:srgbClr val="3B4255"/>
                </a:solidFill>
                <a:latin typeface="Roboto"/>
              </a:rPr>
            </a:br>
            <a:endParaRPr lang="ru-RU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1019752" y="1648637"/>
            <a:ext cx="2521004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направление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DE0767-B861-534D-AE15-96E9AA495522}"/>
              </a:ext>
            </a:extLst>
          </p:cNvPr>
          <p:cNvSpPr txBox="1"/>
          <p:nvPr/>
        </p:nvSpPr>
        <p:spPr>
          <a:xfrm>
            <a:off x="1007819" y="1662709"/>
            <a:ext cx="2502000" cy="309670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dirty="0"/>
              <a:t>С</a:t>
            </a:r>
            <a:r>
              <a:rPr lang="ru-RU" dirty="0" smtClean="0"/>
              <a:t>бережение </a:t>
            </a:r>
            <a:r>
              <a:rPr lang="ru-RU" dirty="0"/>
              <a:t>детей, укрепление благополучия семей, имеющих детей</a:t>
            </a:r>
            <a:endParaRPr lang="ru-RU" sz="1400" spc="1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171E442-B367-DB42-87CD-7C8C28E4937C}"/>
              </a:ext>
            </a:extLst>
          </p:cNvPr>
          <p:cNvSpPr txBox="1"/>
          <p:nvPr/>
        </p:nvSpPr>
        <p:spPr>
          <a:xfrm>
            <a:off x="3871505" y="1648637"/>
            <a:ext cx="2521004" cy="567560"/>
          </a:xfrm>
          <a:prstGeom prst="rect">
            <a:avLst/>
          </a:prstGeom>
          <a:solidFill>
            <a:schemeClr val="accent5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направление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CDFAB46-A415-DC46-9F48-B721536C77C1}"/>
              </a:ext>
            </a:extLst>
          </p:cNvPr>
          <p:cNvSpPr txBox="1"/>
          <p:nvPr/>
        </p:nvSpPr>
        <p:spPr>
          <a:xfrm>
            <a:off x="3854820" y="1662708"/>
            <a:ext cx="2554373" cy="3096705"/>
          </a:xfrm>
          <a:prstGeom prst="rect">
            <a:avLst/>
          </a:prstGeom>
          <a:noFill/>
          <a:ln w="12700">
            <a:solidFill>
              <a:schemeClr val="accent5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dirty="0"/>
              <a:t>Р</a:t>
            </a:r>
            <a:r>
              <a:rPr lang="ru-RU" dirty="0" smtClean="0"/>
              <a:t>азвитие </a:t>
            </a:r>
            <a:r>
              <a:rPr lang="ru-RU" dirty="0"/>
              <a:t>современной безопасной инфраструктуры для детей</a:t>
            </a:r>
            <a:endParaRPr lang="ru-RU" sz="1400" spc="1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2F46E8C-7B7E-7248-9000-713373C98610}"/>
              </a:ext>
            </a:extLst>
          </p:cNvPr>
          <p:cNvSpPr txBox="1"/>
          <p:nvPr/>
        </p:nvSpPr>
        <p:spPr>
          <a:xfrm>
            <a:off x="9500356" y="1662709"/>
            <a:ext cx="2521004" cy="56756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направление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C9F56DD-7E97-3740-87EA-08E1990D438A}"/>
              </a:ext>
            </a:extLst>
          </p:cNvPr>
          <p:cNvSpPr txBox="1"/>
          <p:nvPr/>
        </p:nvSpPr>
        <p:spPr>
          <a:xfrm>
            <a:off x="9500356" y="1645226"/>
            <a:ext cx="2502000" cy="309670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dirty="0"/>
              <a:t>Ф</a:t>
            </a:r>
            <a:r>
              <a:rPr lang="ru-RU" dirty="0" smtClean="0"/>
              <a:t>ормирование </a:t>
            </a:r>
            <a:r>
              <a:rPr lang="ru-RU" dirty="0"/>
              <a:t>безопасной информационной среды для </a:t>
            </a:r>
            <a:r>
              <a:rPr lang="ru-RU" dirty="0" smtClean="0"/>
              <a:t>детей</a:t>
            </a:r>
            <a:endParaRPr lang="ru-RU" sz="1400" spc="1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B8F159B-8E8D-4148-A0F6-453899222ACF}"/>
              </a:ext>
            </a:extLst>
          </p:cNvPr>
          <p:cNvSpPr txBox="1"/>
          <p:nvPr/>
        </p:nvSpPr>
        <p:spPr>
          <a:xfrm>
            <a:off x="6615346" y="1662709"/>
            <a:ext cx="2521004" cy="567560"/>
          </a:xfrm>
          <a:prstGeom prst="rect">
            <a:avLst/>
          </a:prstGeom>
          <a:solidFill>
            <a:schemeClr val="accent4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>
                <a:solidFill>
                  <a:schemeClr val="bg1"/>
                </a:solidFill>
              </a:rPr>
              <a:t>н</a:t>
            </a:r>
            <a:r>
              <a:rPr lang="ru-RU" sz="2000" spc="100" dirty="0" smtClean="0">
                <a:solidFill>
                  <a:schemeClr val="bg1"/>
                </a:solidFill>
              </a:rPr>
              <a:t>аправление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9F06E4D-7B09-F346-B4E5-4534FE6FAE2F}"/>
              </a:ext>
            </a:extLst>
          </p:cNvPr>
          <p:cNvSpPr txBox="1"/>
          <p:nvPr/>
        </p:nvSpPr>
        <p:spPr>
          <a:xfrm>
            <a:off x="6624848" y="1645225"/>
            <a:ext cx="2502000" cy="3096705"/>
          </a:xfrm>
          <a:prstGeom prst="rect">
            <a:avLst/>
          </a:prstGeom>
          <a:noFill/>
          <a:ln w="12700">
            <a:solidFill>
              <a:schemeClr val="accent4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рофилактика </a:t>
            </a:r>
            <a:r>
              <a:rPr lang="ru-RU" dirty="0"/>
              <a:t>преступлений, совершаемых </a:t>
            </a:r>
            <a:r>
              <a:rPr lang="ru-RU" dirty="0" err="1" smtClean="0"/>
              <a:t>несовершеннолет</a:t>
            </a:r>
            <a:endParaRPr lang="ru-RU" dirty="0" smtClean="0"/>
          </a:p>
          <a:p>
            <a:pPr algn="ctr"/>
            <a:r>
              <a:rPr lang="ru-RU" dirty="0" smtClean="0"/>
              <a:t>ними </a:t>
            </a:r>
            <a:r>
              <a:rPr lang="ru-RU" dirty="0"/>
              <a:t>и в отношении </a:t>
            </a:r>
            <a:r>
              <a:rPr lang="ru-RU" dirty="0" smtClean="0"/>
              <a:t>их</a:t>
            </a:r>
            <a:endParaRPr lang="ru-RU" sz="1400" spc="1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8CD8F6-A38D-3844-9580-339DD7B86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4391C-B8C0-B24A-A837-316267417444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7DE0767-B861-534D-AE15-96E9AA495522}"/>
              </a:ext>
            </a:extLst>
          </p:cNvPr>
          <p:cNvSpPr txBox="1"/>
          <p:nvPr/>
        </p:nvSpPr>
        <p:spPr>
          <a:xfrm>
            <a:off x="1889005" y="5081617"/>
            <a:ext cx="9885709" cy="1563731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endParaRPr lang="ru-RU" dirty="0" smtClean="0">
              <a:solidFill>
                <a:srgbClr val="333333"/>
              </a:solidFill>
            </a:endParaRPr>
          </a:p>
          <a:p>
            <a:pPr algn="ctr"/>
            <a:r>
              <a:rPr lang="ru-RU" dirty="0" smtClean="0"/>
              <a:t>Укрепление </a:t>
            </a:r>
            <a:r>
              <a:rPr lang="ru-RU" dirty="0"/>
              <a:t>института семьи, сохранение и поддержка традиционных российских </a:t>
            </a:r>
            <a:r>
              <a:rPr lang="ru-RU" dirty="0" smtClean="0"/>
              <a:t>духовно-нравственных и семейных </a:t>
            </a:r>
            <a:r>
              <a:rPr lang="ru-RU" dirty="0"/>
              <a:t>ценностей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2F46E8C-7B7E-7248-9000-713373C98610}"/>
              </a:ext>
            </a:extLst>
          </p:cNvPr>
          <p:cNvSpPr txBox="1"/>
          <p:nvPr/>
        </p:nvSpPr>
        <p:spPr>
          <a:xfrm>
            <a:off x="5354844" y="5054168"/>
            <a:ext cx="2521004" cy="567560"/>
          </a:xfrm>
          <a:prstGeom prst="rect">
            <a:avLst/>
          </a:prstGeom>
          <a:solidFill>
            <a:srgbClr val="00B0F0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направление</a:t>
            </a:r>
            <a:endParaRPr lang="ru-RU" sz="2000" spc="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3095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F747-EE1C-154E-B217-72E85D8A7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9186" y="600663"/>
            <a:ext cx="9576679" cy="714358"/>
          </a:xfrm>
        </p:spPr>
        <p:txBody>
          <a:bodyPr anchor="t" anchorCtr="0"/>
          <a:lstStyle/>
          <a:p>
            <a:pPr algn="ctr"/>
            <a:r>
              <a:rPr lang="ru-RU" dirty="0" smtClean="0"/>
              <a:t> </a:t>
            </a:r>
            <a:r>
              <a:rPr lang="ru-RU" sz="1800" dirty="0">
                <a:solidFill>
                  <a:srgbClr val="3B4255"/>
                </a:solidFill>
                <a:latin typeface="Roboto"/>
              </a:rPr>
              <a:t/>
            </a:r>
            <a:br>
              <a:rPr lang="ru-RU" sz="1800" dirty="0">
                <a:solidFill>
                  <a:srgbClr val="3B4255"/>
                </a:solidFill>
                <a:latin typeface="Roboto"/>
              </a:rPr>
            </a:br>
            <a:endParaRPr lang="ru-RU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165463" y="124468"/>
            <a:ext cx="2521004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направление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DE0767-B861-534D-AE15-96E9AA495522}"/>
              </a:ext>
            </a:extLst>
          </p:cNvPr>
          <p:cNvSpPr txBox="1"/>
          <p:nvPr/>
        </p:nvSpPr>
        <p:spPr>
          <a:xfrm>
            <a:off x="165463" y="692028"/>
            <a:ext cx="2502000" cy="344304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/>
              <a:t>С</a:t>
            </a:r>
            <a:r>
              <a:rPr lang="ru-RU" sz="2400" dirty="0" smtClean="0"/>
              <a:t>бережение </a:t>
            </a:r>
            <a:r>
              <a:rPr lang="ru-RU" sz="2400" dirty="0"/>
              <a:t>детей, укрепление благополучия семей, имеющих детей</a:t>
            </a:r>
            <a:endParaRPr lang="ru-RU" sz="2400" spc="1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D7442F-BC50-D64C-B26A-E417CCC8979B}"/>
              </a:ext>
            </a:extLst>
          </p:cNvPr>
          <p:cNvSpPr txBox="1"/>
          <p:nvPr/>
        </p:nvSpPr>
        <p:spPr>
          <a:xfrm>
            <a:off x="2852754" y="449980"/>
            <a:ext cx="4603048" cy="249194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ru-RU" dirty="0" smtClean="0"/>
              <a:t>Формирование представления о безопасном образе жизни, навыки поведения в опасных, экстремальных, ЧС ситуациях, безопасное поведение в быту, на природе, на дороге, на транспорте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31DF7C-DD66-AC4F-AA93-B305B31DBBD9}"/>
              </a:ext>
            </a:extLst>
          </p:cNvPr>
          <p:cNvSpPr txBox="1"/>
          <p:nvPr/>
        </p:nvSpPr>
        <p:spPr>
          <a:xfrm>
            <a:off x="7767525" y="124468"/>
            <a:ext cx="4481182" cy="281745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ru-RU" dirty="0"/>
              <a:t>П</a:t>
            </a:r>
            <a:r>
              <a:rPr lang="ru-RU" dirty="0" smtClean="0"/>
              <a:t>овышение </a:t>
            </a:r>
            <a:r>
              <a:rPr lang="ru-RU" dirty="0"/>
              <a:t>уровня защищенности детей от дорожно-транспортных происшествий и их последствий, в том числе при организации перевозок </a:t>
            </a:r>
            <a:r>
              <a:rPr lang="ru-RU" dirty="0" smtClean="0"/>
              <a:t>несовершеннолетних</a:t>
            </a:r>
            <a:endParaRPr lang="ru-RU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2852754" y="110829"/>
            <a:ext cx="4603048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7767525" y="107561"/>
            <a:ext cx="4481182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8CA2192-186B-1807-79B6-0514AD9CB0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8018" y="4702630"/>
            <a:ext cx="855894" cy="113251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FD7442F-BC50-D64C-B26A-E417CCC8979B}"/>
              </a:ext>
            </a:extLst>
          </p:cNvPr>
          <p:cNvSpPr txBox="1"/>
          <p:nvPr/>
        </p:nvSpPr>
        <p:spPr>
          <a:xfrm>
            <a:off x="2852754" y="3608295"/>
            <a:ext cx="4603048" cy="249194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/>
            <a:r>
              <a:rPr lang="ru-RU" dirty="0"/>
              <a:t>Дополнительные </a:t>
            </a:r>
            <a:r>
              <a:rPr lang="ru-RU" dirty="0" smtClean="0"/>
              <a:t>общеразвивающие </a:t>
            </a:r>
            <a:r>
              <a:rPr lang="ru-RU" dirty="0"/>
              <a:t>программы</a:t>
            </a:r>
          </a:p>
          <a:p>
            <a:pPr algn="ctr"/>
            <a:r>
              <a:rPr lang="ru-RU" dirty="0"/>
              <a:t> «Азбука безопасности»</a:t>
            </a:r>
          </a:p>
          <a:p>
            <a:pPr algn="ctr"/>
            <a:r>
              <a:rPr lang="ru-RU" dirty="0"/>
              <a:t>«Юный спасатель</a:t>
            </a:r>
            <a:r>
              <a:rPr lang="ru-RU" dirty="0" smtClean="0"/>
              <a:t>»</a:t>
            </a:r>
          </a:p>
          <a:p>
            <a:pPr algn="ctr"/>
            <a:r>
              <a:rPr lang="ru-RU" dirty="0" smtClean="0"/>
              <a:t>Класс – тренажер «</a:t>
            </a:r>
            <a:r>
              <a:rPr lang="ru-RU" dirty="0" err="1" smtClean="0"/>
              <a:t>Огнеборец</a:t>
            </a:r>
            <a:r>
              <a:rPr lang="ru-RU" dirty="0" smtClean="0"/>
              <a:t>»</a:t>
            </a:r>
          </a:p>
          <a:p>
            <a:pPr algn="ctr"/>
            <a:endParaRPr lang="ru-RU" dirty="0"/>
          </a:p>
          <a:p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4837814" y="3040912"/>
            <a:ext cx="191386" cy="4040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D7442F-BC50-D64C-B26A-E417CCC8979B}"/>
              </a:ext>
            </a:extLst>
          </p:cNvPr>
          <p:cNvSpPr txBox="1"/>
          <p:nvPr/>
        </p:nvSpPr>
        <p:spPr>
          <a:xfrm>
            <a:off x="7767525" y="3608295"/>
            <a:ext cx="4603048" cy="249194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Алг</a:t>
            </a:r>
            <a:r>
              <a:rPr lang="ru-RU" i="1" dirty="0" smtClean="0"/>
              <a:t>о</a:t>
            </a:r>
            <a:r>
              <a:rPr lang="ru-RU" dirty="0" smtClean="0"/>
              <a:t>ритм взаимодействия при организации перевозок детей</a:t>
            </a:r>
            <a:endParaRPr lang="ru-RU" dirty="0"/>
          </a:p>
        </p:txBody>
      </p:sp>
      <p:sp>
        <p:nvSpPr>
          <p:cNvPr id="29" name="Стрелка вниз 28"/>
          <p:cNvSpPr/>
          <p:nvPr/>
        </p:nvSpPr>
        <p:spPr>
          <a:xfrm>
            <a:off x="10157637" y="3077874"/>
            <a:ext cx="191386" cy="4040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385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1DACC2-30C9-9E4B-A8AD-B90BD0A5A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4391C-B8C0-B24A-A837-316267417444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467" y="104853"/>
            <a:ext cx="6272619" cy="15024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1579">
            <a:off x="132944" y="1791038"/>
            <a:ext cx="3322814" cy="24921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7762">
            <a:off x="3579306" y="3923672"/>
            <a:ext cx="3407329" cy="255633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6776" y="1969052"/>
            <a:ext cx="4100290" cy="1770984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8911805" y="104853"/>
            <a:ext cx="29772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u="sng" dirty="0" smtClean="0">
                <a:ea typeface="Times New Roman" panose="02020603050405020304" pitchFamily="18" charset="0"/>
              </a:rPr>
              <a:t>«Азбука безопасности»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109374" y="856065"/>
            <a:ext cx="45820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ea typeface="Times New Roman" panose="02020603050405020304" pitchFamily="18" charset="0"/>
              </a:rPr>
              <a:t>Правила</a:t>
            </a:r>
            <a:r>
              <a:rPr lang="ru-RU" spc="-20" dirty="0">
                <a:ea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</a:rPr>
              <a:t>дорожного</a:t>
            </a:r>
            <a:r>
              <a:rPr lang="ru-RU" spc="-5" dirty="0">
                <a:ea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</a:rPr>
              <a:t>движения</a:t>
            </a:r>
            <a:r>
              <a:rPr lang="ru-RU" spc="-15" dirty="0">
                <a:ea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</a:rPr>
              <a:t>на дорогах</a:t>
            </a:r>
            <a:r>
              <a:rPr lang="ru-RU" spc="-5" dirty="0">
                <a:ea typeface="Times New Roman" panose="02020603050405020304" pitchFamily="18" charset="0"/>
              </a:rPr>
              <a:t> </a:t>
            </a:r>
            <a:r>
              <a:rPr lang="ru-RU" dirty="0">
                <a:ea typeface="Times New Roman" panose="02020603050405020304" pitchFamily="18" charset="0"/>
              </a:rPr>
              <a:t>и</a:t>
            </a:r>
            <a:r>
              <a:rPr lang="ru-RU" spc="-15" dirty="0">
                <a:ea typeface="Times New Roman" panose="02020603050405020304" pitchFamily="18" charset="0"/>
              </a:rPr>
              <a:t> </a:t>
            </a:r>
            <a:r>
              <a:rPr lang="ru-RU" dirty="0" smtClean="0">
                <a:ea typeface="Times New Roman" panose="02020603050405020304" pitchFamily="18" charset="0"/>
              </a:rPr>
              <a:t>улицах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Правила безопасности в </a:t>
            </a:r>
            <a:r>
              <a:rPr lang="ru-RU" dirty="0" smtClean="0"/>
              <a:t>природе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Личная </a:t>
            </a:r>
            <a:r>
              <a:rPr lang="ru-RU" dirty="0" smtClean="0"/>
              <a:t>безопасность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Специальная </a:t>
            </a:r>
            <a:r>
              <a:rPr lang="ru-RU" dirty="0" smtClean="0"/>
              <a:t>подготовка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Пожарная </a:t>
            </a:r>
            <a:r>
              <a:rPr lang="ru-RU" dirty="0" smtClean="0"/>
              <a:t>безопасность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Медицинская подготовка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5446">
            <a:off x="8409665" y="3297283"/>
            <a:ext cx="3981502" cy="298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6810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E59442-2528-F640-A518-58BBD8F8E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4391C-B8C0-B24A-A837-316267417444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401355" cy="64013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3" y="18986"/>
            <a:ext cx="2829417" cy="37725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785" y="2180296"/>
            <a:ext cx="2857228" cy="38096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166" y="210394"/>
            <a:ext cx="3905620" cy="292921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863" y="770525"/>
            <a:ext cx="3759389" cy="281954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083" y="3653658"/>
            <a:ext cx="4247775" cy="318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232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F747-EE1C-154E-B217-72E85D8A7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9186" y="600663"/>
            <a:ext cx="9576679" cy="714358"/>
          </a:xfrm>
        </p:spPr>
        <p:txBody>
          <a:bodyPr anchor="t" anchorCtr="0"/>
          <a:lstStyle/>
          <a:p>
            <a:pPr algn="ctr"/>
            <a:r>
              <a:rPr lang="ru-RU" dirty="0" smtClean="0"/>
              <a:t> </a:t>
            </a:r>
            <a:r>
              <a:rPr lang="ru-RU" sz="1800" dirty="0">
                <a:solidFill>
                  <a:srgbClr val="3B4255"/>
                </a:solidFill>
                <a:latin typeface="Roboto"/>
              </a:rPr>
              <a:t/>
            </a:r>
            <a:br>
              <a:rPr lang="ru-RU" sz="1800" dirty="0">
                <a:solidFill>
                  <a:srgbClr val="3B4255"/>
                </a:solidFill>
                <a:latin typeface="Roboto"/>
              </a:rPr>
            </a:br>
            <a:endParaRPr lang="ru-RU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165463" y="124468"/>
            <a:ext cx="2687290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>
                <a:solidFill>
                  <a:schemeClr val="bg1"/>
                </a:solidFill>
              </a:rPr>
              <a:t>Н</a:t>
            </a:r>
            <a:r>
              <a:rPr lang="ru-RU" sz="2000" spc="100" dirty="0" smtClean="0">
                <a:solidFill>
                  <a:schemeClr val="bg1"/>
                </a:solidFill>
              </a:rPr>
              <a:t>аправление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DE0767-B861-534D-AE15-96E9AA495522}"/>
              </a:ext>
            </a:extLst>
          </p:cNvPr>
          <p:cNvSpPr txBox="1"/>
          <p:nvPr/>
        </p:nvSpPr>
        <p:spPr>
          <a:xfrm>
            <a:off x="165462" y="692028"/>
            <a:ext cx="2673281" cy="442223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400" dirty="0"/>
              <a:t>Развитие современной безопасной инфраструктуры для детей</a:t>
            </a:r>
            <a:endParaRPr lang="ru-RU" spc="1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D7442F-BC50-D64C-B26A-E417CCC8979B}"/>
              </a:ext>
            </a:extLst>
          </p:cNvPr>
          <p:cNvSpPr txBox="1"/>
          <p:nvPr/>
        </p:nvSpPr>
        <p:spPr>
          <a:xfrm>
            <a:off x="3279820" y="648305"/>
            <a:ext cx="4074649" cy="205236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ru-RU" dirty="0"/>
              <a:t>П</a:t>
            </a:r>
            <a:r>
              <a:rPr lang="ru-RU" dirty="0" smtClean="0"/>
              <a:t>овышение </a:t>
            </a:r>
            <a:r>
              <a:rPr lang="ru-RU" dirty="0"/>
              <a:t>уровня антитеррористической, противопожарной, эпидемиологической и иной защищенности </a:t>
            </a:r>
            <a:r>
              <a:rPr lang="ru-RU" dirty="0" smtClean="0"/>
              <a:t>объектов </a:t>
            </a:r>
            <a:r>
              <a:rPr lang="ru-RU" dirty="0"/>
              <a:t>социальной </a:t>
            </a:r>
            <a:r>
              <a:rPr lang="ru-RU" dirty="0" smtClean="0"/>
              <a:t>инфраструктуры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31DF7C-DD66-AC4F-AA93-B305B31DBBD9}"/>
              </a:ext>
            </a:extLst>
          </p:cNvPr>
          <p:cNvSpPr txBox="1"/>
          <p:nvPr/>
        </p:nvSpPr>
        <p:spPr>
          <a:xfrm>
            <a:off x="7795547" y="340242"/>
            <a:ext cx="4453160" cy="236042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ru-RU" dirty="0" smtClean="0"/>
              <a:t>Создание </a:t>
            </a:r>
            <a:r>
              <a:rPr lang="ru-RU" dirty="0"/>
              <a:t>безопасных игровых и физкультурных площадок</a:t>
            </a:r>
            <a:endParaRPr lang="ru-RU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3265809" y="129708"/>
            <a:ext cx="4088660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7795546" y="142610"/>
            <a:ext cx="4481182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FD7442F-BC50-D64C-B26A-E417CCC8979B}"/>
              </a:ext>
            </a:extLst>
          </p:cNvPr>
          <p:cNvSpPr txBox="1"/>
          <p:nvPr/>
        </p:nvSpPr>
        <p:spPr>
          <a:xfrm>
            <a:off x="3279820" y="3204432"/>
            <a:ext cx="4074650" cy="245697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овышение </a:t>
            </a:r>
            <a:r>
              <a:rPr lang="ru-RU" dirty="0"/>
              <a:t>доступности, качества и безопасности товаров (в том числе продуктов питания)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D7442F-BC50-D64C-B26A-E417CCC8979B}"/>
              </a:ext>
            </a:extLst>
          </p:cNvPr>
          <p:cNvSpPr txBox="1"/>
          <p:nvPr/>
        </p:nvSpPr>
        <p:spPr>
          <a:xfrm>
            <a:off x="7795547" y="3608295"/>
            <a:ext cx="4527588" cy="2053106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/>
            <a:r>
              <a:rPr lang="ru-RU" dirty="0" smtClean="0"/>
              <a:t>Оказание </a:t>
            </a:r>
            <a:r>
              <a:rPr lang="ru-RU" dirty="0"/>
              <a:t>родителям (законным представителям) детей психолого-педагогической, методической и консультативной помощи по вопросам образования и воспитания </a:t>
            </a:r>
            <a:r>
              <a:rPr lang="ru-RU" dirty="0" smtClean="0"/>
              <a:t>детей</a:t>
            </a:r>
            <a:endParaRPr lang="ru-RU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3279820" y="3204431"/>
            <a:ext cx="4088660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7767525" y="3204431"/>
            <a:ext cx="4555610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6007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F747-EE1C-154E-B217-72E85D8A7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4322" y="600663"/>
            <a:ext cx="6411543" cy="714358"/>
          </a:xfrm>
        </p:spPr>
        <p:txBody>
          <a:bodyPr anchor="t" anchorCtr="0"/>
          <a:lstStyle/>
          <a:p>
            <a:pPr algn="ctr"/>
            <a:r>
              <a:rPr lang="ru-RU" dirty="0" smtClean="0"/>
              <a:t> </a:t>
            </a:r>
            <a:r>
              <a:rPr lang="ru-RU" sz="1800" dirty="0">
                <a:solidFill>
                  <a:srgbClr val="3B4255"/>
                </a:solidFill>
                <a:latin typeface="Roboto"/>
              </a:rPr>
              <a:t/>
            </a:r>
            <a:br>
              <a:rPr lang="ru-RU" sz="1800" dirty="0">
                <a:solidFill>
                  <a:srgbClr val="3B4255"/>
                </a:solidFill>
                <a:latin typeface="Roboto"/>
              </a:rPr>
            </a:br>
            <a:endParaRPr lang="ru-RU" sz="1800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612607367"/>
              </p:ext>
            </p:extLst>
          </p:nvPr>
        </p:nvGraphicFramePr>
        <p:xfrm>
          <a:off x="222305" y="483181"/>
          <a:ext cx="7605132" cy="54640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011873" y="222414"/>
            <a:ext cx="575039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u="sng" dirty="0" smtClean="0">
                <a:solidFill>
                  <a:srgbClr val="000099"/>
                </a:solidFill>
              </a:rPr>
              <a:t>Спортивные площадки</a:t>
            </a:r>
          </a:p>
          <a:p>
            <a:pPr algn="ctr"/>
            <a:r>
              <a:rPr lang="ru-RU" sz="2800" i="1" u="sng" dirty="0" smtClean="0">
                <a:solidFill>
                  <a:srgbClr val="000099"/>
                </a:solidFill>
              </a:rPr>
              <a:t> (2020-2023):</a:t>
            </a:r>
          </a:p>
          <a:p>
            <a:pPr marL="285750" indent="-285750">
              <a:buFontTx/>
              <a:buChar char="-"/>
            </a:pPr>
            <a:r>
              <a:rPr lang="ru-RU" sz="2000" dirty="0" err="1" smtClean="0"/>
              <a:t>Русскинская</a:t>
            </a:r>
            <a:r>
              <a:rPr lang="ru-RU" sz="2000" dirty="0" smtClean="0"/>
              <a:t> СОШ –   29 млн</a:t>
            </a:r>
          </a:p>
          <a:p>
            <a:pPr marL="285750" indent="-285750">
              <a:buFontTx/>
              <a:buChar char="-"/>
            </a:pPr>
            <a:r>
              <a:rPr lang="ru-RU" sz="2000" dirty="0" err="1" smtClean="0"/>
              <a:t>Сытоминская</a:t>
            </a:r>
            <a:r>
              <a:rPr lang="ru-RU" sz="2000" dirty="0" smtClean="0"/>
              <a:t> СОШ –</a:t>
            </a:r>
            <a:r>
              <a:rPr lang="en-US" sz="2000" dirty="0" smtClean="0"/>
              <a:t> 4</a:t>
            </a:r>
            <a:r>
              <a:rPr lang="ru-RU" sz="2000" dirty="0" smtClean="0"/>
              <a:t>,5 млн</a:t>
            </a:r>
          </a:p>
          <a:p>
            <a:pPr marL="285750" indent="-285750">
              <a:buFontTx/>
              <a:buChar char="-"/>
            </a:pPr>
            <a:r>
              <a:rPr lang="ru-RU" sz="2000" dirty="0" err="1" smtClean="0"/>
              <a:t>Локосовская</a:t>
            </a:r>
            <a:r>
              <a:rPr lang="ru-RU" sz="2000" dirty="0" smtClean="0"/>
              <a:t> СОШ –   3 млн</a:t>
            </a:r>
          </a:p>
          <a:p>
            <a:r>
              <a:rPr lang="ru-RU" sz="2000" dirty="0" smtClean="0"/>
              <a:t>                        ИТОГО:   36,5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06647" y="2211741"/>
            <a:ext cx="45608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i="1" u="sng" dirty="0" smtClean="0">
                <a:solidFill>
                  <a:srgbClr val="000099"/>
                </a:solidFill>
              </a:rPr>
              <a:t>Опрос населения </a:t>
            </a:r>
          </a:p>
          <a:p>
            <a:pPr algn="ctr"/>
            <a:r>
              <a:rPr lang="ru-RU" sz="2800" i="1" u="sng" dirty="0" smtClean="0">
                <a:solidFill>
                  <a:srgbClr val="000099"/>
                </a:solidFill>
              </a:rPr>
              <a:t>«Удовлетворённость качеством образования»</a:t>
            </a:r>
            <a:endParaRPr lang="ru-RU" sz="2800" i="1" u="sng" dirty="0">
              <a:solidFill>
                <a:srgbClr val="0000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68814" y="3567739"/>
            <a:ext cx="50365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/>
              <a:t>Качество организации обучения 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Предоставление дополнительного образования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Организация пропускного режима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Безопасность территории учреждения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Качество организации питания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Качество психолого-педагогического сопровождения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Оценка МТБ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Комфортность в учреждении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2022 год – 14.1 </a:t>
            </a:r>
            <a:r>
              <a:rPr lang="ru-RU" b="1" dirty="0" err="1" smtClean="0">
                <a:solidFill>
                  <a:srgbClr val="FF0000"/>
                </a:solidFill>
              </a:rPr>
              <a:t>тыс</a:t>
            </a:r>
            <a:r>
              <a:rPr lang="ru-RU" b="1" dirty="0" smtClean="0">
                <a:solidFill>
                  <a:srgbClr val="FF0000"/>
                </a:solidFill>
              </a:rPr>
              <a:t> участников опроса</a:t>
            </a:r>
          </a:p>
        </p:txBody>
      </p:sp>
    </p:spTree>
    <p:extLst>
      <p:ext uri="{BB962C8B-B14F-4D97-AF65-F5344CB8AC3E}">
        <p14:creationId xmlns:p14="http://schemas.microsoft.com/office/powerpoint/2010/main" val="2105041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F747-EE1C-154E-B217-72E85D8A7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4322" y="600663"/>
            <a:ext cx="6411543" cy="714358"/>
          </a:xfrm>
        </p:spPr>
        <p:txBody>
          <a:bodyPr anchor="t" anchorCtr="0"/>
          <a:lstStyle/>
          <a:p>
            <a:pPr algn="ctr"/>
            <a:r>
              <a:rPr lang="ru-RU" dirty="0" smtClean="0"/>
              <a:t> </a:t>
            </a:r>
            <a:r>
              <a:rPr lang="ru-RU" sz="1800" dirty="0">
                <a:solidFill>
                  <a:srgbClr val="3B4255"/>
                </a:solidFill>
                <a:latin typeface="Roboto"/>
              </a:rPr>
              <a:t/>
            </a:r>
            <a:br>
              <a:rPr lang="ru-RU" sz="1800" dirty="0">
                <a:solidFill>
                  <a:srgbClr val="3B4255"/>
                </a:solidFill>
                <a:latin typeface="Roboto"/>
              </a:rPr>
            </a:b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r="1621"/>
          <a:stretch/>
        </p:blipFill>
        <p:spPr>
          <a:xfrm>
            <a:off x="78059" y="305019"/>
            <a:ext cx="8118088" cy="57587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819" y="600663"/>
            <a:ext cx="2822548" cy="23398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9711" y="2843561"/>
            <a:ext cx="2908028" cy="21823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3084" y="4378557"/>
            <a:ext cx="4511470" cy="216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735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BF747-EE1C-154E-B217-72E85D8A7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9186" y="600663"/>
            <a:ext cx="9576679" cy="714358"/>
          </a:xfrm>
        </p:spPr>
        <p:txBody>
          <a:bodyPr anchor="t" anchorCtr="0"/>
          <a:lstStyle/>
          <a:p>
            <a:pPr algn="ctr"/>
            <a:r>
              <a:rPr lang="ru-RU" dirty="0" smtClean="0"/>
              <a:t> </a:t>
            </a:r>
            <a:r>
              <a:rPr lang="ru-RU" sz="1800" dirty="0">
                <a:solidFill>
                  <a:srgbClr val="3B4255"/>
                </a:solidFill>
                <a:latin typeface="Roboto"/>
              </a:rPr>
              <a:t/>
            </a:r>
            <a:br>
              <a:rPr lang="ru-RU" sz="1800" dirty="0">
                <a:solidFill>
                  <a:srgbClr val="3B4255"/>
                </a:solidFill>
                <a:latin typeface="Roboto"/>
              </a:rPr>
            </a:br>
            <a:endParaRPr lang="ru-RU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165463" y="124468"/>
            <a:ext cx="2687290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>
                <a:solidFill>
                  <a:schemeClr val="bg1"/>
                </a:solidFill>
              </a:rPr>
              <a:t>Н</a:t>
            </a:r>
            <a:r>
              <a:rPr lang="ru-RU" sz="2000" spc="100" dirty="0" smtClean="0">
                <a:solidFill>
                  <a:schemeClr val="bg1"/>
                </a:solidFill>
              </a:rPr>
              <a:t>аправление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DE0767-B861-534D-AE15-96E9AA495522}"/>
              </a:ext>
            </a:extLst>
          </p:cNvPr>
          <p:cNvSpPr txBox="1"/>
          <p:nvPr/>
        </p:nvSpPr>
        <p:spPr>
          <a:xfrm>
            <a:off x="165462" y="692028"/>
            <a:ext cx="2687291" cy="442223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dirty="0"/>
              <a:t>Профилактика преступлений, совершаемых </a:t>
            </a:r>
            <a:r>
              <a:rPr lang="ru-RU" sz="2000" dirty="0" err="1"/>
              <a:t>несовершеннолет</a:t>
            </a:r>
            <a:endParaRPr lang="ru-RU" sz="2000" dirty="0"/>
          </a:p>
          <a:p>
            <a:pPr algn="ctr"/>
            <a:r>
              <a:rPr lang="ru-RU" sz="2000" dirty="0"/>
              <a:t>ними и в отношении их</a:t>
            </a:r>
            <a:endParaRPr lang="ru-RU" sz="2000" spc="1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D7442F-BC50-D64C-B26A-E417CCC8979B}"/>
              </a:ext>
            </a:extLst>
          </p:cNvPr>
          <p:cNvSpPr txBox="1"/>
          <p:nvPr/>
        </p:nvSpPr>
        <p:spPr>
          <a:xfrm>
            <a:off x="3279820" y="648305"/>
            <a:ext cx="4074649" cy="2052365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ru-RU" dirty="0" smtClean="0"/>
              <a:t>Развитие </a:t>
            </a:r>
            <a:r>
              <a:rPr lang="ru-RU" dirty="0"/>
              <a:t>служб медиации (примирения) в организациях, осуществляющих образовательную деятельность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31DF7C-DD66-AC4F-AA93-B305B31DBBD9}"/>
              </a:ext>
            </a:extLst>
          </p:cNvPr>
          <p:cNvSpPr txBox="1"/>
          <p:nvPr/>
        </p:nvSpPr>
        <p:spPr>
          <a:xfrm>
            <a:off x="7795547" y="340242"/>
            <a:ext cx="4453160" cy="2360428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>
              <a:spcAft>
                <a:spcPts val="1800"/>
              </a:spcAft>
            </a:pPr>
            <a:r>
              <a:rPr lang="ru-RU" dirty="0"/>
              <a:t>П</a:t>
            </a:r>
            <a:r>
              <a:rPr lang="ru-RU" dirty="0" smtClean="0"/>
              <a:t>рофилактика </a:t>
            </a:r>
            <a:r>
              <a:rPr lang="ru-RU" dirty="0"/>
              <a:t>агрессивного поведения детей и их травли</a:t>
            </a:r>
            <a:endParaRPr lang="ru-RU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3265809" y="129708"/>
            <a:ext cx="4088660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7767525" y="107561"/>
            <a:ext cx="4481182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FD7442F-BC50-D64C-B26A-E417CCC8979B}"/>
              </a:ext>
            </a:extLst>
          </p:cNvPr>
          <p:cNvSpPr txBox="1"/>
          <p:nvPr/>
        </p:nvSpPr>
        <p:spPr>
          <a:xfrm>
            <a:off x="3286825" y="3468871"/>
            <a:ext cx="4074650" cy="190982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algn="ctr"/>
            <a:r>
              <a:rPr lang="ru-RU" dirty="0"/>
              <a:t>С</a:t>
            </a:r>
            <a:r>
              <a:rPr lang="ru-RU" dirty="0" smtClean="0"/>
              <a:t>овершенствование </a:t>
            </a:r>
            <a:r>
              <a:rPr lang="ru-RU" dirty="0"/>
              <a:t>механизмов оказания своевременной правовой и психолого-педагогической помощи детям и их </a:t>
            </a:r>
            <a:r>
              <a:rPr lang="ru-RU" dirty="0" smtClean="0"/>
              <a:t>родителям, в </a:t>
            </a:r>
            <a:r>
              <a:rPr lang="ru-RU" dirty="0"/>
              <a:t>том числе в случае нарушения прав и законных интересов </a:t>
            </a:r>
            <a:r>
              <a:rPr lang="ru-RU" dirty="0" smtClean="0"/>
              <a:t>детей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01E962-B8FE-2F4F-B1C4-A81F057A72D9}"/>
              </a:ext>
            </a:extLst>
          </p:cNvPr>
          <p:cNvSpPr txBox="1"/>
          <p:nvPr/>
        </p:nvSpPr>
        <p:spPr>
          <a:xfrm>
            <a:off x="3279820" y="2901311"/>
            <a:ext cx="4088660" cy="567560"/>
          </a:xfrm>
          <a:prstGeom prst="rect">
            <a:avLst/>
          </a:prstGeom>
          <a:solidFill>
            <a:schemeClr val="accent1"/>
          </a:solidFill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2000" spc="100" dirty="0" smtClean="0">
                <a:solidFill>
                  <a:schemeClr val="bg1"/>
                </a:solidFill>
              </a:rPr>
              <a:t>Задача</a:t>
            </a:r>
            <a:endParaRPr lang="ru-RU" sz="2000" spc="100" dirty="0">
              <a:solidFill>
                <a:schemeClr val="bg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8927" y="2961091"/>
            <a:ext cx="4658378" cy="2614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9302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RANEPA_career">
      <a:dk1>
        <a:srgbClr val="000000"/>
      </a:dk1>
      <a:lt1>
        <a:srgbClr val="FFFFFF"/>
      </a:lt1>
      <a:dk2>
        <a:srgbClr val="404040"/>
      </a:dk2>
      <a:lt2>
        <a:srgbClr val="E7E6E6"/>
      </a:lt2>
      <a:accent1>
        <a:srgbClr val="12A3AD"/>
      </a:accent1>
      <a:accent2>
        <a:srgbClr val="ED7D31"/>
      </a:accent2>
      <a:accent3>
        <a:srgbClr val="879DC1"/>
      </a:accent3>
      <a:accent4>
        <a:srgbClr val="FF5C36"/>
      </a:accent4>
      <a:accent5>
        <a:srgbClr val="3F5CBD"/>
      </a:accent5>
      <a:accent6>
        <a:srgbClr val="A30236"/>
      </a:accent6>
      <a:hlink>
        <a:srgbClr val="6D6D6D"/>
      </a:hlink>
      <a:folHlink>
        <a:srgbClr val="AFABA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4703</TotalTime>
  <Words>513</Words>
  <Application>Microsoft Office PowerPoint</Application>
  <PresentationFormat>Произвольный</PresentationFormat>
  <Paragraphs>111</Paragraphs>
  <Slides>14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Roboto</vt:lpstr>
      <vt:lpstr>Times New Roman</vt:lpstr>
      <vt:lpstr>Тема Office</vt:lpstr>
      <vt:lpstr>Презентация PowerPoint</vt:lpstr>
      <vt:lpstr> Стратегия комплексной безопасности детей в Российской Федерации до 2030 года (указ Президента Российской Федерации от 17.05.2023 №358) </vt:lpstr>
      <vt:lpstr>  </vt:lpstr>
      <vt:lpstr>Презентация PowerPoint</vt:lpstr>
      <vt:lpstr>Презентация PowerPoint</vt:lpstr>
      <vt:lpstr>  </vt:lpstr>
      <vt:lpstr>  </vt:lpstr>
      <vt:lpstr>  </vt:lpstr>
      <vt:lpstr>  </vt:lpstr>
      <vt:lpstr>  </vt:lpstr>
      <vt:lpstr>  </vt:lpstr>
      <vt:lpstr>СПАСИБО ЗА ВНИМАНИЕ!</vt:lpstr>
      <vt:lpstr>СПАСИБО ЗА ВНИМАНИЕ!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Кочурова Ольга Ивановна</cp:lastModifiedBy>
  <cp:revision>279</cp:revision>
  <dcterms:created xsi:type="dcterms:W3CDTF">2022-10-16T16:54:41Z</dcterms:created>
  <dcterms:modified xsi:type="dcterms:W3CDTF">2023-06-30T02:49:29Z</dcterms:modified>
</cp:coreProperties>
</file>