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28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29.xml" ContentType="application/vnd.openxmlformats-officedocument.presentationml.notesSlide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notesSlides/notesSlide30.xml" ContentType="application/vnd.openxmlformats-officedocument.presentationml.notesSlid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31.xml" ContentType="application/vnd.openxmlformats-officedocument.presentationml.notesSlide+xml"/>
  <Override PartName="/ppt/charts/chart19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35"/>
  </p:notesMasterIdLst>
  <p:sldIdLst>
    <p:sldId id="295" r:id="rId2"/>
    <p:sldId id="360" r:id="rId3"/>
    <p:sldId id="317" r:id="rId4"/>
    <p:sldId id="361" r:id="rId5"/>
    <p:sldId id="362" r:id="rId6"/>
    <p:sldId id="364" r:id="rId7"/>
    <p:sldId id="428" r:id="rId8"/>
    <p:sldId id="319" r:id="rId9"/>
    <p:sldId id="320" r:id="rId10"/>
    <p:sldId id="369" r:id="rId11"/>
    <p:sldId id="321" r:id="rId12"/>
    <p:sldId id="373" r:id="rId13"/>
    <p:sldId id="376" r:id="rId14"/>
    <p:sldId id="347" r:id="rId15"/>
    <p:sldId id="378" r:id="rId16"/>
    <p:sldId id="388" r:id="rId17"/>
    <p:sldId id="384" r:id="rId18"/>
    <p:sldId id="382" r:id="rId19"/>
    <p:sldId id="390" r:id="rId20"/>
    <p:sldId id="345" r:id="rId21"/>
    <p:sldId id="389" r:id="rId22"/>
    <p:sldId id="392" r:id="rId23"/>
    <p:sldId id="343" r:id="rId24"/>
    <p:sldId id="333" r:id="rId25"/>
    <p:sldId id="398" r:id="rId26"/>
    <p:sldId id="396" r:id="rId27"/>
    <p:sldId id="403" r:id="rId28"/>
    <p:sldId id="418" r:id="rId29"/>
    <p:sldId id="405" r:id="rId30"/>
    <p:sldId id="419" r:id="rId31"/>
    <p:sldId id="431" r:id="rId32"/>
    <p:sldId id="421" r:id="rId33"/>
    <p:sldId id="417" r:id="rId34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25" userDrawn="1">
          <p15:clr>
            <a:srgbClr val="A4A3A4"/>
          </p15:clr>
        </p15:guide>
        <p15:guide id="2" pos="3409" userDrawn="1">
          <p15:clr>
            <a:srgbClr val="A4A3A4"/>
          </p15:clr>
        </p15:guide>
        <p15:guide id="3" pos="3296" userDrawn="1">
          <p15:clr>
            <a:srgbClr val="A4A3A4"/>
          </p15:clr>
        </p15:guide>
        <p15:guide id="4" orient="horz" pos="935" userDrawn="1">
          <p15:clr>
            <a:srgbClr val="A4A3A4"/>
          </p15:clr>
        </p15:guide>
        <p15:guide id="5" orient="horz" pos="159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ванова Катерина Викторовна" initials="ИКВ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B27"/>
    <a:srgbClr val="FFFF00"/>
    <a:srgbClr val="FF5420"/>
    <a:srgbClr val="FA8299"/>
    <a:srgbClr val="BFFFD3"/>
    <a:srgbClr val="1533B3"/>
    <a:srgbClr val="A5A5A5"/>
    <a:srgbClr val="057E9F"/>
    <a:srgbClr val="00BD3A"/>
    <a:srgbClr val="00AF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16" autoAdjust="0"/>
  </p:normalViewPr>
  <p:slideViewPr>
    <p:cSldViewPr snapToGrid="0">
      <p:cViewPr varScale="1">
        <p:scale>
          <a:sx n="154" d="100"/>
          <a:sy n="154" d="100"/>
        </p:scale>
        <p:origin x="498" y="210"/>
      </p:cViewPr>
      <p:guideLst>
        <p:guide orient="horz" pos="3725"/>
        <p:guide pos="3409"/>
        <p:guide pos="3296"/>
        <p:guide orient="horz" pos="935"/>
        <p:guide orient="horz" pos="15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5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8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fedkorv\Desktop\&#1057;&#1074;&#1077;&#1076;&#1077;&#1085;&#1080;&#1103;%20&#1074;%20&#1044;&#1047;_18-20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420891340186703E-2"/>
          <c:y val="7.4470978441127739E-2"/>
          <c:w val="0.82523128626208875"/>
          <c:h val="0.80685053897180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C63-48F0-8C61-1A2B9B35F6E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C63-48F0-8C61-1A2B9B35F6E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C63-48F0-8C61-1A2B9B35F6E9}"/>
              </c:ext>
            </c:extLst>
          </c:dPt>
          <c:dLbls>
            <c:dLbl>
              <c:idx val="0"/>
              <c:layout>
                <c:manualLayout>
                  <c:x val="1.5292668040857219E-3"/>
                  <c:y val="-2.92074484202885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C63-48F0-8C61-1A2B9B35F6E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2143660490486225E-3"/>
                  <c:y val="-1.19234806526701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C63-48F0-8C61-1A2B9B35F6E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000472138094635E-3"/>
                  <c:y val="-3.159205772725419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C63-48F0-8C61-1A2B9B35F6E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0119409026512859E-2"/>
                  <c:y val="-3.42247097844113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C63-48F0-8C61-1A2B9B35F6E9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8.854482898198672E-3"/>
                  <c:y val="-2.10613598673300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EC63-48F0-8C61-1A2B9B35F6E9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7.5895567698845518E-3"/>
                  <c:y val="-2.36940298507462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EC63-48F0-8C61-1A2B9B35F6E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1663.7950000000001</c:v>
                </c:pt>
                <c:pt idx="1">
                  <c:v>1674.6759999999999</c:v>
                </c:pt>
                <c:pt idx="2">
                  <c:v>1688.4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E2A-42F9-94C6-638561C6DD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2978752"/>
        <c:axId val="152987712"/>
      </c:barChart>
      <c:catAx>
        <c:axId val="152978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52987712"/>
        <c:crosses val="autoZero"/>
        <c:auto val="1"/>
        <c:lblAlgn val="ctr"/>
        <c:lblOffset val="100"/>
        <c:noMultiLvlLbl val="0"/>
      </c:catAx>
      <c:valAx>
        <c:axId val="152987712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prstDash val="solid"/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one"/>
        <c:crossAx val="152978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4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амь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4881</c:v>
                </c:pt>
                <c:pt idx="1">
                  <c:v>4972</c:v>
                </c:pt>
                <c:pt idx="2">
                  <c:v>5063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6A6-419B-ABD6-7A383E095BC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стац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3199</c:v>
                </c:pt>
                <c:pt idx="1">
                  <c:v>3192</c:v>
                </c:pt>
                <c:pt idx="2">
                  <c:v>3199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6A6-419B-ABD6-7A383E095BC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участ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1139</c:v>
                </c:pt>
                <c:pt idx="1">
                  <c:v>1144</c:v>
                </c:pt>
                <c:pt idx="2">
                  <c:v>1199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6A6-419B-ABD6-7A383E095B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4390960"/>
        <c:axId val="244391520"/>
      </c:barChart>
      <c:catAx>
        <c:axId val="244390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4391520"/>
        <c:crosses val="autoZero"/>
        <c:auto val="1"/>
        <c:lblAlgn val="ctr"/>
        <c:lblOffset val="100"/>
        <c:noMultiLvlLbl val="0"/>
      </c:catAx>
      <c:valAx>
        <c:axId val="244391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44390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бригад СМП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2021 г.</c:v>
                </c:pt>
                <c:pt idx="1">
                  <c:v>2020 г.</c:v>
                </c:pt>
                <c:pt idx="2">
                  <c:v>2019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134</c:v>
                </c:pt>
                <c:pt idx="1">
                  <c:v>133</c:v>
                </c:pt>
                <c:pt idx="2">
                  <c:v>131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E5-EA42-888B-1474870380C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фельдшерские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2021 г.</c:v>
                </c:pt>
                <c:pt idx="1">
                  <c:v>2020 г.</c:v>
                </c:pt>
                <c:pt idx="2">
                  <c:v>2019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103</c:v>
                </c:pt>
                <c:pt idx="1">
                  <c:v>102</c:v>
                </c:pt>
                <c:pt idx="2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E5-EA42-888B-1474870380C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врачебные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2021 г.</c:v>
                </c:pt>
                <c:pt idx="1">
                  <c:v>2020 г.</c:v>
                </c:pt>
                <c:pt idx="2">
                  <c:v>2019 г.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29</c:v>
                </c:pt>
                <c:pt idx="1">
                  <c:v>29</c:v>
                </c:pt>
                <c:pt idx="2">
                  <c:v>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AE5-EA42-888B-1474870380C2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специализированные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2021 г.</c:v>
                </c:pt>
                <c:pt idx="1">
                  <c:v>2020 г.</c:v>
                </c:pt>
                <c:pt idx="2">
                  <c:v>2019 г.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AE5-EA42-888B-1474870380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7868672"/>
        <c:axId val="247869232"/>
      </c:barChart>
      <c:catAx>
        <c:axId val="2478686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7869232"/>
        <c:crosses val="autoZero"/>
        <c:auto val="1"/>
        <c:lblAlgn val="ctr"/>
        <c:lblOffset val="100"/>
        <c:noMultiLvlLbl val="0"/>
      </c:catAx>
      <c:valAx>
        <c:axId val="24786923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47868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2019 г.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1"/>
              <c:layout>
                <c:manualLayout>
                  <c:x val="-4.4299888209612427E-17"/>
                  <c:y val="-4.57829423891966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035-4D6E-A295-A4D563307A7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Врачи</c:v>
                </c:pt>
                <c:pt idx="1">
                  <c:v>Средний медицинский персонал </c:v>
                </c:pt>
                <c:pt idx="2">
                  <c:v>Прочий персонал (водители)</c:v>
                </c:pt>
              </c:strCache>
            </c:strRef>
          </c:cat>
          <c:val>
            <c:numRef>
              <c:f>Лист1!$C$2:$C$4</c:f>
              <c:numCache>
                <c:formatCode>0</c:formatCode>
                <c:ptCount val="3"/>
                <c:pt idx="0" formatCode="#,##0">
                  <c:v>168</c:v>
                </c:pt>
                <c:pt idx="1">
                  <c:v>1382</c:v>
                </c:pt>
                <c:pt idx="2" formatCode="#,##0">
                  <c:v>644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E17-0C4F-AE68-C9D6C16F5AA9}"/>
            </c:ext>
          </c:extLst>
        </c:ser>
        <c:ser>
          <c:idx val="1"/>
          <c:order val="1"/>
          <c:tx>
            <c:strRef>
              <c:f>Лист1!$D$1</c:f>
              <c:strCache>
                <c:ptCount val="1"/>
                <c:pt idx="0">
                  <c:v>2020 г.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1"/>
              <c:layout>
                <c:manualLayout>
                  <c:x val="0"/>
                  <c:y val="-1.7804477595798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035-4D6E-A295-A4D563307A7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Врачи</c:v>
                </c:pt>
                <c:pt idx="1">
                  <c:v>Средний медицинский персонал </c:v>
                </c:pt>
                <c:pt idx="2">
                  <c:v>Прочий персонал (водители)</c:v>
                </c:pt>
              </c:strCache>
            </c:strRef>
          </c:cat>
          <c:val>
            <c:numRef>
              <c:f>Лист1!$D$2:$D$4</c:f>
              <c:numCache>
                <c:formatCode>0</c:formatCode>
                <c:ptCount val="3"/>
                <c:pt idx="0" formatCode="#,##0">
                  <c:v>162</c:v>
                </c:pt>
                <c:pt idx="1">
                  <c:v>1359</c:v>
                </c:pt>
                <c:pt idx="2" formatCode="#,##0">
                  <c:v>654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E17-0C4F-AE68-C9D6C16F5AA9}"/>
            </c:ext>
          </c:extLst>
        </c:ser>
        <c:ser>
          <c:idx val="2"/>
          <c:order val="2"/>
          <c:tx>
            <c:strRef>
              <c:f>Лист1!$E$1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1"/>
              <c:layout>
                <c:manualLayout>
                  <c:x val="-8.8599776419224855E-17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035-4D6E-A295-A4D563307A7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Врачи</c:v>
                </c:pt>
                <c:pt idx="1">
                  <c:v>Средний медицинский персонал </c:v>
                </c:pt>
                <c:pt idx="2">
                  <c:v>Прочий персонал (водители)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151</c:v>
                </c:pt>
                <c:pt idx="1">
                  <c:v>1331</c:v>
                </c:pt>
                <c:pt idx="2">
                  <c:v>638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E17-0C4F-AE68-C9D6C16F5AA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47866992"/>
        <c:axId val="247872592"/>
      </c:barChart>
      <c:catAx>
        <c:axId val="247866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7872592"/>
        <c:crosses val="autoZero"/>
        <c:auto val="1"/>
        <c:lblAlgn val="ctr"/>
        <c:lblOffset val="100"/>
        <c:noMultiLvlLbl val="0"/>
      </c:catAx>
      <c:valAx>
        <c:axId val="247872592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247866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689174440958762"/>
          <c:y val="0.93972873907047405"/>
          <c:w val="0.52368609516677245"/>
          <c:h val="6.02712609295259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545346557137928E-2"/>
          <c:y val="2.8908276221306491E-2"/>
          <c:w val="0.85468750682371042"/>
          <c:h val="0.9030992243465346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вызовов СМП</c:v>
                </c:pt>
              </c:strCache>
            </c:strRef>
          </c:tx>
          <c:spPr>
            <a:ln w="38100" cap="flat" cmpd="sng" algn="ctr">
              <a:solidFill>
                <a:schemeClr val="accent1"/>
              </a:solidFill>
              <a:miter lim="800000"/>
            </a:ln>
            <a:effectLst/>
          </c:spPr>
          <c:marker>
            <c:symbol val="none"/>
          </c:marker>
          <c:dLbls>
            <c:dLbl>
              <c:idx val="7"/>
              <c:layout>
                <c:manualLayout>
                  <c:x val="-3.3277870216306155E-2"/>
                  <c:y val="-2.213985687541342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8"/>
              <c:layout>
                <c:manualLayout>
                  <c:x val="-1.8857459789240156E-2"/>
                  <c:y val="-3.689976145902237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Лист1!$A$1:$A$21</c:f>
              <c:strCache>
                <c:ptCount val="20"/>
                <c:pt idx="0">
                  <c:v> </c:v>
                </c:pt>
                <c:pt idx="1">
                  <c:v>апр.20</c:v>
                </c:pt>
                <c:pt idx="4">
                  <c:v>июл.20</c:v>
                </c:pt>
                <c:pt idx="7">
                  <c:v>окт.20</c:v>
                </c:pt>
                <c:pt idx="10">
                  <c:v>мар.21</c:v>
                </c:pt>
                <c:pt idx="13">
                  <c:v>июн.21</c:v>
                </c:pt>
                <c:pt idx="16">
                  <c:v>сен.21</c:v>
                </c:pt>
                <c:pt idx="19">
                  <c:v>окт.21</c:v>
                </c:pt>
              </c:strCache>
            </c:strRef>
          </c:cat>
          <c:val>
            <c:numRef>
              <c:f>Лист1!$B$2:$B$21</c:f>
              <c:numCache>
                <c:formatCode>General</c:formatCode>
                <c:ptCount val="20"/>
                <c:pt idx="0">
                  <c:v>38046</c:v>
                </c:pt>
                <c:pt idx="1">
                  <c:v>40183</c:v>
                </c:pt>
                <c:pt idx="2">
                  <c:v>47249</c:v>
                </c:pt>
                <c:pt idx="3">
                  <c:v>45446</c:v>
                </c:pt>
                <c:pt idx="4">
                  <c:v>38119</c:v>
                </c:pt>
                <c:pt idx="5">
                  <c:v>41576</c:v>
                </c:pt>
                <c:pt idx="6">
                  <c:v>52639</c:v>
                </c:pt>
                <c:pt idx="7">
                  <c:v>60341</c:v>
                </c:pt>
                <c:pt idx="8">
                  <c:v>50999</c:v>
                </c:pt>
                <c:pt idx="9">
                  <c:v>51491</c:v>
                </c:pt>
                <c:pt idx="10">
                  <c:v>43016</c:v>
                </c:pt>
                <c:pt idx="11">
                  <c:v>46957</c:v>
                </c:pt>
                <c:pt idx="12">
                  <c:v>42010</c:v>
                </c:pt>
                <c:pt idx="13">
                  <c:v>42890</c:v>
                </c:pt>
                <c:pt idx="14">
                  <c:v>43050</c:v>
                </c:pt>
                <c:pt idx="15">
                  <c:v>50165</c:v>
                </c:pt>
                <c:pt idx="16">
                  <c:v>47578</c:v>
                </c:pt>
                <c:pt idx="17">
                  <c:v>48793</c:v>
                </c:pt>
                <c:pt idx="18">
                  <c:v>62288</c:v>
                </c:pt>
                <c:pt idx="19">
                  <c:v>61574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884C-4C47-A5EC-CEDA148091F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вызывов СМП с ОРВИ, пневмонией и подозрением на COVID-19</c:v>
                </c:pt>
              </c:strCache>
            </c:strRef>
          </c:tx>
          <c:spPr>
            <a:ln w="38100" cap="flat" cmpd="sng" algn="ctr">
              <a:solidFill>
                <a:schemeClr val="accent2"/>
              </a:solidFill>
              <a:miter lim="800000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Лист1!$A$1:$A$21</c:f>
              <c:strCache>
                <c:ptCount val="20"/>
                <c:pt idx="0">
                  <c:v> </c:v>
                </c:pt>
                <c:pt idx="1">
                  <c:v>апр.20</c:v>
                </c:pt>
                <c:pt idx="4">
                  <c:v>июл.20</c:v>
                </c:pt>
                <c:pt idx="7">
                  <c:v>окт.20</c:v>
                </c:pt>
                <c:pt idx="10">
                  <c:v>мар.21</c:v>
                </c:pt>
                <c:pt idx="13">
                  <c:v>июн.21</c:v>
                </c:pt>
                <c:pt idx="16">
                  <c:v>сен.21</c:v>
                </c:pt>
                <c:pt idx="19">
                  <c:v>окт.21</c:v>
                </c:pt>
              </c:strCache>
            </c:strRef>
          </c:cat>
          <c:val>
            <c:numRef>
              <c:f>Лист1!$C$2:$C$21</c:f>
              <c:numCache>
                <c:formatCode>General</c:formatCode>
                <c:ptCount val="20"/>
                <c:pt idx="0">
                  <c:v>5141</c:v>
                </c:pt>
                <c:pt idx="1">
                  <c:v>5829</c:v>
                </c:pt>
                <c:pt idx="2">
                  <c:v>11956</c:v>
                </c:pt>
                <c:pt idx="3">
                  <c:v>11911</c:v>
                </c:pt>
                <c:pt idx="4">
                  <c:v>6711</c:v>
                </c:pt>
                <c:pt idx="5">
                  <c:v>9185</c:v>
                </c:pt>
                <c:pt idx="6">
                  <c:v>16778</c:v>
                </c:pt>
                <c:pt idx="7">
                  <c:v>23164</c:v>
                </c:pt>
                <c:pt idx="8">
                  <c:v>14323</c:v>
                </c:pt>
                <c:pt idx="9">
                  <c:v>10114</c:v>
                </c:pt>
                <c:pt idx="10">
                  <c:v>6826</c:v>
                </c:pt>
                <c:pt idx="11">
                  <c:v>7227</c:v>
                </c:pt>
                <c:pt idx="12">
                  <c:v>6578</c:v>
                </c:pt>
                <c:pt idx="13">
                  <c:v>6576</c:v>
                </c:pt>
                <c:pt idx="14">
                  <c:v>8826</c:v>
                </c:pt>
                <c:pt idx="15">
                  <c:v>14146</c:v>
                </c:pt>
                <c:pt idx="16">
                  <c:v>12330</c:v>
                </c:pt>
                <c:pt idx="17">
                  <c:v>13172</c:v>
                </c:pt>
                <c:pt idx="18">
                  <c:v>22411</c:v>
                </c:pt>
                <c:pt idx="19">
                  <c:v>23154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884C-4C47-A5EC-CEDA148091F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ОРВИ, пневмония</c:v>
                </c:pt>
              </c:strCache>
            </c:strRef>
          </c:tx>
          <c:spPr>
            <a:ln w="38100" cap="flat" cmpd="sng" algn="ctr">
              <a:solidFill>
                <a:schemeClr val="accent3"/>
              </a:solidFill>
              <a:miter lim="800000"/>
            </a:ln>
            <a:effectLst/>
          </c:spPr>
          <c:marker>
            <c:symbol val="none"/>
          </c:marker>
          <c:cat>
            <c:strRef>
              <c:f>Лист1!$A$1:$A$21</c:f>
              <c:strCache>
                <c:ptCount val="20"/>
                <c:pt idx="0">
                  <c:v> </c:v>
                </c:pt>
                <c:pt idx="1">
                  <c:v>апр.20</c:v>
                </c:pt>
                <c:pt idx="4">
                  <c:v>июл.20</c:v>
                </c:pt>
                <c:pt idx="7">
                  <c:v>окт.20</c:v>
                </c:pt>
                <c:pt idx="10">
                  <c:v>мар.21</c:v>
                </c:pt>
                <c:pt idx="13">
                  <c:v>июн.21</c:v>
                </c:pt>
                <c:pt idx="16">
                  <c:v>сен.21</c:v>
                </c:pt>
                <c:pt idx="19">
                  <c:v>окт.21</c:v>
                </c:pt>
              </c:strCache>
            </c:strRef>
          </c:cat>
          <c:val>
            <c:numRef>
              <c:f>Лист1!$D$2:$D$21</c:f>
              <c:numCache>
                <c:formatCode>General</c:formatCode>
                <c:ptCount val="20"/>
                <c:pt idx="0">
                  <c:v>1207</c:v>
                </c:pt>
                <c:pt idx="1">
                  <c:v>4524</c:v>
                </c:pt>
                <c:pt idx="2">
                  <c:v>9679</c:v>
                </c:pt>
                <c:pt idx="3">
                  <c:v>7096</c:v>
                </c:pt>
                <c:pt idx="4">
                  <c:v>4976</c:v>
                </c:pt>
                <c:pt idx="5">
                  <c:v>7342</c:v>
                </c:pt>
                <c:pt idx="6">
                  <c:v>10012</c:v>
                </c:pt>
                <c:pt idx="7">
                  <c:v>12052</c:v>
                </c:pt>
                <c:pt idx="8">
                  <c:v>7752</c:v>
                </c:pt>
                <c:pt idx="9">
                  <c:v>8873</c:v>
                </c:pt>
                <c:pt idx="10">
                  <c:v>6280</c:v>
                </c:pt>
                <c:pt idx="11">
                  <c:v>6639</c:v>
                </c:pt>
                <c:pt idx="12">
                  <c:v>6167</c:v>
                </c:pt>
                <c:pt idx="13">
                  <c:v>6182</c:v>
                </c:pt>
                <c:pt idx="14">
                  <c:v>7488</c:v>
                </c:pt>
                <c:pt idx="15">
                  <c:v>11317</c:v>
                </c:pt>
                <c:pt idx="16">
                  <c:v>10120</c:v>
                </c:pt>
                <c:pt idx="17">
                  <c:v>11165</c:v>
                </c:pt>
                <c:pt idx="18">
                  <c:v>17605</c:v>
                </c:pt>
                <c:pt idx="19">
                  <c:v>19731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884C-4C47-A5EC-CEDA148091FB}"/>
            </c:ext>
          </c:extLst>
        </c:ser>
        <c:ser>
          <c:idx val="3"/>
          <c:order val="3"/>
          <c:tx>
            <c:strRef>
              <c:f>Лист1!#REF!</c:f>
              <c:strCache>
                <c:ptCount val="1"/>
                <c:pt idx="0">
                  <c:v>#REF!</c:v>
                </c:pt>
              </c:strCache>
            </c:strRef>
          </c:tx>
          <c:spPr>
            <a:ln w="38100" cap="flat" cmpd="dbl" algn="ctr">
              <a:solidFill>
                <a:schemeClr val="accent4"/>
              </a:solidFill>
              <a:miter lim="800000"/>
            </a:ln>
            <a:effectLst/>
          </c:spPr>
          <c:marker>
            <c:symbol val="none"/>
          </c:marker>
          <c:cat>
            <c:strRef>
              <c:f>Лист1!$A$1:$A$21</c:f>
              <c:strCache>
                <c:ptCount val="20"/>
                <c:pt idx="0">
                  <c:v> </c:v>
                </c:pt>
                <c:pt idx="1">
                  <c:v>апр.20</c:v>
                </c:pt>
                <c:pt idx="4">
                  <c:v>июл.20</c:v>
                </c:pt>
                <c:pt idx="7">
                  <c:v>окт.20</c:v>
                </c:pt>
                <c:pt idx="10">
                  <c:v>мар.21</c:v>
                </c:pt>
                <c:pt idx="13">
                  <c:v>июн.21</c:v>
                </c:pt>
                <c:pt idx="16">
                  <c:v>сен.21</c:v>
                </c:pt>
                <c:pt idx="19">
                  <c:v>окт.21</c:v>
                </c:pt>
              </c:strCache>
            </c:strRef>
          </c:cat>
          <c:val>
            <c:numRef>
              <c:f>Лист1!#REF!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884C-4C47-A5EC-CEDA148091FB}"/>
            </c:ext>
          </c:extLst>
        </c:ser>
        <c:ser>
          <c:idx val="4"/>
          <c:order val="4"/>
          <c:tx>
            <c:strRef>
              <c:f>Лист1!#REF!</c:f>
              <c:strCache>
                <c:ptCount val="1"/>
                <c:pt idx="0">
                  <c:v>#REF!</c:v>
                </c:pt>
              </c:strCache>
            </c:strRef>
          </c:tx>
          <c:spPr>
            <a:ln w="38100" cap="flat" cmpd="dbl" algn="ctr">
              <a:solidFill>
                <a:schemeClr val="accent5"/>
              </a:solidFill>
              <a:miter lim="800000"/>
            </a:ln>
            <a:effectLst/>
          </c:spPr>
          <c:marker>
            <c:symbol val="none"/>
          </c:marker>
          <c:cat>
            <c:strRef>
              <c:f>Лист1!$A$1:$A$21</c:f>
              <c:strCache>
                <c:ptCount val="20"/>
                <c:pt idx="0">
                  <c:v> </c:v>
                </c:pt>
                <c:pt idx="1">
                  <c:v>апр.20</c:v>
                </c:pt>
                <c:pt idx="4">
                  <c:v>июл.20</c:v>
                </c:pt>
                <c:pt idx="7">
                  <c:v>окт.20</c:v>
                </c:pt>
                <c:pt idx="10">
                  <c:v>мар.21</c:v>
                </c:pt>
                <c:pt idx="13">
                  <c:v>июн.21</c:v>
                </c:pt>
                <c:pt idx="16">
                  <c:v>сен.21</c:v>
                </c:pt>
                <c:pt idx="19">
                  <c:v>окт.21</c:v>
                </c:pt>
              </c:strCache>
            </c:strRef>
          </c:cat>
          <c:val>
            <c:numRef>
              <c:f>Лист1!#REF!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884C-4C47-A5EC-CEDA148091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5360176"/>
        <c:axId val="155360736"/>
      </c:lineChart>
      <c:catAx>
        <c:axId val="155360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5360736"/>
        <c:crosses val="autoZero"/>
        <c:auto val="1"/>
        <c:lblAlgn val="ctr"/>
        <c:lblOffset val="100"/>
        <c:noMultiLvlLbl val="0"/>
      </c:catAx>
      <c:valAx>
        <c:axId val="155360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32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3175" cap="flat" cmpd="sng" algn="ctr">
            <a:solidFill>
              <a:schemeClr val="tx1">
                <a:lumMod val="15000"/>
                <a:lumOff val="85000"/>
              </a:schemeClr>
            </a:solidFill>
            <a:round/>
            <a:tailEnd type="none" w="med" len="lg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55360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egendEntry>
        <c:idx val="4"/>
        <c:delete val="1"/>
      </c:legendEntry>
      <c:layout>
        <c:manualLayout>
          <c:xMode val="edge"/>
          <c:yMode val="edge"/>
          <c:x val="0.48184024001991432"/>
          <c:y val="0.46560196488808525"/>
          <c:w val="0.33471108956638324"/>
          <c:h val="0.224440038856126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2000" dirty="0" smtClean="0">
                <a:latin typeface="Arial Narrow" panose="020B0606020202030204" pitchFamily="34" charset="0"/>
              </a:rPr>
              <a:t>Количество</a:t>
            </a:r>
            <a:r>
              <a:rPr lang="ru-RU" sz="2000" baseline="0" dirty="0" smtClean="0">
                <a:latin typeface="Arial Narrow" panose="020B0606020202030204" pitchFamily="34" charset="0"/>
              </a:rPr>
              <a:t> выполненных вызовов</a:t>
            </a:r>
            <a:endParaRPr lang="ru-RU" sz="2000" dirty="0">
              <a:latin typeface="Arial Narrow" panose="020B060602020203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682148169438679E-2"/>
          <c:y val="0.15956013710885664"/>
          <c:w val="0.95374092534043631"/>
          <c:h val="0.6295463404254517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выполнено вызовов 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2388504702730056E-2"/>
                  <c:y val="6.10119999729223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A25-42F9-B99F-3D5D037CAA2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223395237268986"/>
                  <c:y val="6.65585454250062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A25-42F9-B99F-3D5D037CAA2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5567023008343189E-2"/>
                  <c:y val="4.43723636166708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7A25-42F9-B99F-3D5D037CAA2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Лист1!$A$3:$A$5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</c:strCache>
            </c:strRef>
          </c:cat>
          <c:val>
            <c:numRef>
              <c:f>Лист1!$B$3:$B$5</c:f>
              <c:numCache>
                <c:formatCode>#,##0</c:formatCode>
                <c:ptCount val="3"/>
                <c:pt idx="0">
                  <c:v>477489</c:v>
                </c:pt>
                <c:pt idx="1">
                  <c:v>522802</c:v>
                </c:pt>
                <c:pt idx="2">
                  <c:v>539812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6B4-B349-BC2B-4A040B574AE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 детям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3355739900157294E-2"/>
                  <c:y val="-5.54654545208385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A25-42F9-B99F-3D5D037CAA2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2211882456254214"/>
                  <c:y val="-5.54654545208385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7A25-42F9-B99F-3D5D037CAA2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9661961066879302E-2"/>
                  <c:y val="-4.99189090687546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7A25-42F9-B99F-3D5D037CAA2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Лист1!$A$3:$A$5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</c:strCache>
            </c:strRef>
          </c:cat>
          <c:val>
            <c:numRef>
              <c:f>Лист1!$C$3:$C$5</c:f>
              <c:numCache>
                <c:formatCode>#,##0</c:formatCode>
                <c:ptCount val="3"/>
                <c:pt idx="0">
                  <c:v>118442</c:v>
                </c:pt>
                <c:pt idx="1">
                  <c:v>94960</c:v>
                </c:pt>
                <c:pt idx="2" formatCode="General">
                  <c:v>105787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6B4-B349-BC2B-4A040B574AE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51747312"/>
        <c:axId val="251747872"/>
      </c:lineChart>
      <c:catAx>
        <c:axId val="251747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251747872"/>
        <c:crosses val="autoZero"/>
        <c:auto val="1"/>
        <c:lblAlgn val="ctr"/>
        <c:lblOffset val="100"/>
        <c:noMultiLvlLbl val="0"/>
      </c:catAx>
      <c:valAx>
        <c:axId val="251747872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251747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2000" dirty="0">
                <a:latin typeface="Arial Narrow" panose="020B0606020202030204" pitchFamily="34" charset="0"/>
              </a:rPr>
              <a:t>Структура выполненных </a:t>
            </a:r>
            <a:r>
              <a:rPr lang="ru-RU" sz="2000" dirty="0" smtClean="0">
                <a:latin typeface="Arial Narrow" panose="020B0606020202030204" pitchFamily="34" charset="0"/>
              </a:rPr>
              <a:t>вызовов 2021 </a:t>
            </a:r>
            <a:endParaRPr lang="ru-RU" sz="2000" dirty="0">
              <a:latin typeface="Arial Narrow" panose="020B060602020203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E27-DC4C-BC70-4EF2D6EA32A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E27-DC4C-BC70-4EF2D6EA32A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E27-DC4C-BC70-4EF2D6EA32A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E27-DC4C-BC70-4EF2D6EA32A8}"/>
              </c:ext>
            </c:extLst>
          </c:dPt>
          <c:dLbls>
            <c:dLbl>
              <c:idx val="0"/>
              <c:layout>
                <c:manualLayout>
                  <c:x val="4.275619207293456E-2"/>
                  <c:y val="-9.26686112089240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E27-DC4C-BC70-4EF2D6EA32A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9774738833732278"/>
                  <c:y val="3.58717204679706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E27-DC4C-BC70-4EF2D6EA32A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4823336127635698E-2"/>
                  <c:y val="-5.97862007799509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7E27-DC4C-BC70-4EF2D6EA32A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1378096036467328E-2"/>
                  <c:y val="-8.07113710529338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7E27-DC4C-BC70-4EF2D6EA32A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травмы, отравления</c:v>
                </c:pt>
                <c:pt idx="1">
                  <c:v>внезапные заболевания и состояния</c:v>
                </c:pt>
                <c:pt idx="2">
                  <c:v>роды и паталогии беременности</c:v>
                </c:pt>
                <c:pt idx="3">
                  <c:v>медицинская эвакуация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0.08</c:v>
                </c:pt>
                <c:pt idx="1">
                  <c:v>0.83</c:v>
                </c:pt>
                <c:pt idx="2">
                  <c:v>0.02</c:v>
                </c:pt>
                <c:pt idx="3">
                  <c:v>6.8000000000000005E-2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E27-DC4C-BC70-4EF2D6EA32A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090033758598949E-2"/>
          <c:y val="0.11923991077001719"/>
          <c:w val="0.94181993248280216"/>
          <c:h val="0.7760421321306179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0.10541170414706855"/>
                  <c:y val="-9.18477665554479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058-408F-AC4C-51202172197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080562526705776"/>
                  <c:y val="-8.34074308476326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058-408F-AC4C-51202172197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9297991059343763E-2"/>
                  <c:y val="-0.1271781104873049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058-408F-AC4C-51202172197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20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94.6</c:v>
                </c:pt>
                <c:pt idx="1">
                  <c:v>95.7</c:v>
                </c:pt>
                <c:pt idx="2">
                  <c:v>93.2</c:v>
                </c:pt>
                <c:pt idx="3">
                  <c:v>93.7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3AE4-4CE1-B2D5-3097C5FC08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51751792"/>
        <c:axId val="251752352"/>
      </c:lineChart>
      <c:catAx>
        <c:axId val="251751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400">
                <a:solidFill>
                  <a:schemeClr val="bg2">
                    <a:lumMod val="50000"/>
                  </a:schemeClr>
                </a:solidFill>
              </a:defRPr>
            </a:pPr>
            <a:endParaRPr lang="ru-RU"/>
          </a:p>
        </c:txPr>
        <c:crossAx val="251752352"/>
        <c:crosses val="autoZero"/>
        <c:auto val="1"/>
        <c:lblAlgn val="ctr"/>
        <c:lblOffset val="100"/>
        <c:noMultiLvlLbl val="0"/>
      </c:catAx>
      <c:valAx>
        <c:axId val="2517523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51751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1"/>
              <c:layout>
                <c:manualLayout>
                  <c:x val="-8.7812681371328624E-2"/>
                  <c:y val="-8.29892666744139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535-4252-8B33-81382AD2E75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20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10.3</c:v>
                </c:pt>
                <c:pt idx="1">
                  <c:v>10.1</c:v>
                </c:pt>
                <c:pt idx="2">
                  <c:v>10.6</c:v>
                </c:pt>
                <c:pt idx="3">
                  <c:v>10.3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FAFB-4624-A3EA-E9693FD71D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51754592"/>
        <c:axId val="251755152"/>
      </c:lineChart>
      <c:catAx>
        <c:axId val="251754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400">
                <a:solidFill>
                  <a:schemeClr val="bg2">
                    <a:lumMod val="50000"/>
                  </a:schemeClr>
                </a:solidFill>
              </a:defRPr>
            </a:pPr>
            <a:endParaRPr lang="ru-RU"/>
          </a:p>
        </c:txPr>
        <c:crossAx val="251755152"/>
        <c:crosses val="autoZero"/>
        <c:auto val="1"/>
        <c:lblAlgn val="ctr"/>
        <c:lblOffset val="100"/>
        <c:noMultiLvlLbl val="0"/>
      </c:catAx>
      <c:valAx>
        <c:axId val="2517551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51754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Налет часов, ч</c:v>
                </c:pt>
                <c:pt idx="1">
                  <c:v>Пациенты</c:v>
                </c:pt>
                <c:pt idx="2">
                  <c:v>Вылеты</c:v>
                </c:pt>
              </c:strCache>
            </c:strRef>
          </c:cat>
          <c:val>
            <c:numRef>
              <c:f>Лист1!$B$2:$B$4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04C-425B-A517-18B32D22DAA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Налет часов, ч</c:v>
                </c:pt>
                <c:pt idx="1">
                  <c:v>Пациенты</c:v>
                </c:pt>
                <c:pt idx="2">
                  <c:v>Вылеты</c:v>
                </c:pt>
              </c:strCache>
            </c:strRef>
          </c:cat>
          <c:val>
            <c:numRef>
              <c:f>Лист1!$C$2:$C$4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04C-425B-A517-18B32D22DAA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Налет часов, ч</c:v>
                </c:pt>
                <c:pt idx="1">
                  <c:v>Пациенты</c:v>
                </c:pt>
                <c:pt idx="2">
                  <c:v>Вылеты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5055</c:v>
                </c:pt>
                <c:pt idx="1">
                  <c:v>3001</c:v>
                </c:pt>
                <c:pt idx="2">
                  <c:v>1972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04C-425B-A517-18B32D22DAA3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Налет часов, ч</c:v>
                </c:pt>
                <c:pt idx="1">
                  <c:v>Пациенты</c:v>
                </c:pt>
                <c:pt idx="2">
                  <c:v>Вылеты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4897</c:v>
                </c:pt>
                <c:pt idx="1">
                  <c:v>3042</c:v>
                </c:pt>
                <c:pt idx="2">
                  <c:v>1917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04C-425B-A517-18B32D22DAA3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Налет часов, ч</c:v>
                </c:pt>
                <c:pt idx="1">
                  <c:v>Пациенты</c:v>
                </c:pt>
                <c:pt idx="2">
                  <c:v>Вылеты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5161</c:v>
                </c:pt>
                <c:pt idx="1">
                  <c:v>3224</c:v>
                </c:pt>
                <c:pt idx="2">
                  <c:v>2088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04C-425B-A517-18B32D22DAA3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2021 год 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Налет часов, ч</c:v>
                </c:pt>
                <c:pt idx="1">
                  <c:v>Пациенты</c:v>
                </c:pt>
                <c:pt idx="2">
                  <c:v>Вылеты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  <c:pt idx="0">
                  <c:v>4631</c:v>
                </c:pt>
                <c:pt idx="1">
                  <c:v>2996</c:v>
                </c:pt>
                <c:pt idx="2">
                  <c:v>1781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59D-4323-B914-DCFC596CF6D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47"/>
        <c:overlap val="-25"/>
        <c:axId val="365033248"/>
        <c:axId val="365033808"/>
      </c:barChart>
      <c:catAx>
        <c:axId val="36503324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65033808"/>
        <c:crosses val="autoZero"/>
        <c:auto val="1"/>
        <c:lblAlgn val="ctr"/>
        <c:lblOffset val="100"/>
        <c:noMultiLvlLbl val="0"/>
      </c:catAx>
      <c:valAx>
        <c:axId val="3650338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65033248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r"/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86127392426435634"/>
          <c:y val="0.27353166219379887"/>
          <c:w val="0.10276746127039117"/>
          <c:h val="0.229118940215839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Диагнраммы!$B$1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Диагнраммы!$A$2:$A$13</c:f>
              <c:strCache>
                <c:ptCount val="8"/>
                <c:pt idx="0">
                  <c:v>Педиатрия</c:v>
                </c:pt>
                <c:pt idx="1">
                  <c:v>Травматология</c:v>
                </c:pt>
                <c:pt idx="2">
                  <c:v>Пульмонология</c:v>
                </c:pt>
                <c:pt idx="3">
                  <c:v>Неврология</c:v>
                </c:pt>
                <c:pt idx="4">
                  <c:v>Хирургия</c:v>
                </c:pt>
                <c:pt idx="5">
                  <c:v>Акушерство</c:v>
                </c:pt>
                <c:pt idx="6">
                  <c:v>Кардиология</c:v>
                </c:pt>
                <c:pt idx="7">
                  <c:v>Инфекционные болезни</c:v>
                </c:pt>
              </c:strCache>
            </c:strRef>
          </c:cat>
          <c:val>
            <c:numRef>
              <c:f>Диагнраммы!$B$2:$B$13</c:f>
              <c:numCache>
                <c:formatCode>General</c:formatCode>
                <c:ptCount val="8"/>
                <c:pt idx="0">
                  <c:v>117</c:v>
                </c:pt>
                <c:pt idx="1">
                  <c:v>336</c:v>
                </c:pt>
                <c:pt idx="2">
                  <c:v>168</c:v>
                </c:pt>
                <c:pt idx="3">
                  <c:v>408</c:v>
                </c:pt>
                <c:pt idx="4">
                  <c:v>398</c:v>
                </c:pt>
                <c:pt idx="5">
                  <c:v>449</c:v>
                </c:pt>
                <c:pt idx="6">
                  <c:v>513</c:v>
                </c:pt>
                <c:pt idx="7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267-A34D-81A0-DA36879F3C50}"/>
            </c:ext>
          </c:extLst>
        </c:ser>
        <c:ser>
          <c:idx val="1"/>
          <c:order val="1"/>
          <c:tx>
            <c:strRef>
              <c:f>Диагнраммы!$C$1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1"/>
              <c:layout>
                <c:manualLayout>
                  <c:x val="1.2610769974888681E-3"/>
                  <c:y val="-1.22646514781995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981C-4E43-8DC0-AC06CBA0518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2610769974888681E-3"/>
                  <c:y val="-1.22646514781996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81C-4E43-8DC0-AC06CBA0518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5221539949777361E-3"/>
                  <c:y val="-7.35879088691976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81C-4E43-8DC0-AC06CBA0518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9.2477911503125183E-17"/>
                  <c:y val="-9.81172118255962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981C-4E43-8DC0-AC06CBA0518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3.783230992466604E-3"/>
                  <c:y val="-1.22646514781995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981C-4E43-8DC0-AC06CBA0518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>
                    <a:solidFill>
                      <a:schemeClr val="accent2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Диагнраммы!$A$2:$A$13</c:f>
              <c:strCache>
                <c:ptCount val="8"/>
                <c:pt idx="0">
                  <c:v>Педиатрия</c:v>
                </c:pt>
                <c:pt idx="1">
                  <c:v>Травматология</c:v>
                </c:pt>
                <c:pt idx="2">
                  <c:v>Пульмонология</c:v>
                </c:pt>
                <c:pt idx="3">
                  <c:v>Неврология</c:v>
                </c:pt>
                <c:pt idx="4">
                  <c:v>Хирургия</c:v>
                </c:pt>
                <c:pt idx="5">
                  <c:v>Акушерство</c:v>
                </c:pt>
                <c:pt idx="6">
                  <c:v>Кардиология</c:v>
                </c:pt>
                <c:pt idx="7">
                  <c:v>Инфекционные болезни</c:v>
                </c:pt>
              </c:strCache>
            </c:strRef>
          </c:cat>
          <c:val>
            <c:numRef>
              <c:f>Диагнраммы!$C$2:$C$13</c:f>
              <c:numCache>
                <c:formatCode>General</c:formatCode>
                <c:ptCount val="8"/>
                <c:pt idx="0">
                  <c:v>77</c:v>
                </c:pt>
                <c:pt idx="1">
                  <c:v>301</c:v>
                </c:pt>
                <c:pt idx="2">
                  <c:v>320</c:v>
                </c:pt>
                <c:pt idx="3">
                  <c:v>328</c:v>
                </c:pt>
                <c:pt idx="4">
                  <c:v>336</c:v>
                </c:pt>
                <c:pt idx="5">
                  <c:v>344</c:v>
                </c:pt>
                <c:pt idx="6">
                  <c:v>423</c:v>
                </c:pt>
                <c:pt idx="7">
                  <c:v>535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267-A34D-81A0-DA36879F3C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5355696"/>
        <c:axId val="155356256"/>
      </c:barChart>
      <c:catAx>
        <c:axId val="1553556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55356256"/>
        <c:crosses val="autoZero"/>
        <c:auto val="1"/>
        <c:lblAlgn val="ctr"/>
        <c:lblOffset val="100"/>
        <c:noMultiLvlLbl val="0"/>
      </c:catAx>
      <c:valAx>
        <c:axId val="15535625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5535569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чел.</c:v>
                </c:pt>
              </c:strCache>
            </c:strRef>
          </c:tx>
          <c:spPr>
            <a:solidFill>
              <a:srgbClr val="00AF4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AF4C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454-4CBC-8B37-94905EA32E0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5454-4CBC-8B37-94905EA32E0C}"/>
              </c:ext>
            </c:extLst>
          </c:dPt>
          <c:dLbls>
            <c:dLbl>
              <c:idx val="0"/>
              <c:layout>
                <c:manualLayout>
                  <c:x val="3.961279504313884E-4"/>
                  <c:y val="-3.66234022369006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5454-4CBC-8B37-94905EA32E0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2250473873118046E-3"/>
                  <c:y val="-2.5520716931261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454-4CBC-8B37-94905EA32E0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7681809212347203E-3"/>
                  <c:y val="-4.5215140095881937E-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5454-4CBC-8B37-94905EA32E0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258.5</c:v>
                </c:pt>
                <c:pt idx="1">
                  <c:v>265.60000000000002</c:v>
                </c:pt>
                <c:pt idx="2" formatCode="General">
                  <c:v>277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454-4CBC-8B37-94905EA32E0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59248576"/>
        <c:axId val="159249136"/>
      </c:barChart>
      <c:catAx>
        <c:axId val="159248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59249136"/>
        <c:crosses val="autoZero"/>
        <c:auto val="1"/>
        <c:lblAlgn val="ctr"/>
        <c:lblOffset val="100"/>
        <c:noMultiLvlLbl val="0"/>
      </c:catAx>
      <c:valAx>
        <c:axId val="159249136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prstDash val="solid"/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one"/>
        <c:crossAx val="159248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4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AF4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AF4C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036-4761-BAA9-11EB815926C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036-4761-BAA9-11EB815926CA}"/>
              </c:ext>
            </c:extLst>
          </c:dPt>
          <c:dLbls>
            <c:dLbl>
              <c:idx val="0"/>
              <c:layout>
                <c:manualLayout>
                  <c:x val="4.04704929558947E-3"/>
                  <c:y val="-4.2721906464357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036-4761-BAA9-11EB815926C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318562357594381E-3"/>
                  <c:y val="-4.1681364215424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6036-4761-BAA9-11EB815926C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8497674918578778E-3"/>
                  <c:y val="-3.1743169065571841E-2"/>
                </c:manualLayout>
              </c:layout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036-4761-BAA9-11EB815926C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1012.3</c:v>
                </c:pt>
                <c:pt idx="1">
                  <c:v>1022.9</c:v>
                </c:pt>
                <c:pt idx="2" formatCode="General">
                  <c:v>1026.2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036-4761-BAA9-11EB815926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9286752"/>
        <c:axId val="239287312"/>
      </c:barChart>
      <c:catAx>
        <c:axId val="239286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39287312"/>
        <c:crosses val="autoZero"/>
        <c:auto val="1"/>
        <c:lblAlgn val="ctr"/>
        <c:lblOffset val="100"/>
        <c:noMultiLvlLbl val="0"/>
      </c:catAx>
      <c:valAx>
        <c:axId val="239287312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prstDash val="solid"/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one"/>
        <c:crossAx val="239286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4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1433323179725E-2"/>
          <c:y val="7.27813716365837E-2"/>
          <c:w val="0.9439713335364055"/>
          <c:h val="0.798201516908965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AF4C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056-4F9C-B1B8-DE4C91E3A450}"/>
              </c:ext>
            </c:extLst>
          </c:dPt>
          <c:dLbls>
            <c:dLbl>
              <c:idx val="0"/>
              <c:layout>
                <c:manualLayout>
                  <c:x val="-2.0224633300210803E-3"/>
                  <c:y val="-5.48605993149320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056-4F9C-B1B8-DE4C91E3A4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4534176291802646E-3"/>
                  <c:y val="-9.3025654064404981E-3"/>
                </c:manualLayout>
              </c:layout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056-4F9C-B1B8-DE4C91E3A4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453417629180354E-3"/>
                  <c:y val="-1.418454533089271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056-4F9C-B1B8-DE4C91E3A45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424.8</c:v>
                </c:pt>
                <c:pt idx="1">
                  <c:v>426.5</c:v>
                </c:pt>
                <c:pt idx="2">
                  <c:v>427.2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056-4F9C-B1B8-DE4C91E3A4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9289552"/>
        <c:axId val="239290112"/>
      </c:barChart>
      <c:catAx>
        <c:axId val="23928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39290112"/>
        <c:crosses val="autoZero"/>
        <c:auto val="1"/>
        <c:lblAlgn val="ctr"/>
        <c:lblOffset val="100"/>
        <c:noMultiLvlLbl val="0"/>
      </c:catAx>
      <c:valAx>
        <c:axId val="239290112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239289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Родилось</c:v>
                </c:pt>
              </c:strCache>
            </c:strRef>
          </c:tx>
          <c:spPr>
            <a:ln w="3175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0681277585422857E-2"/>
                  <c:y val="-8.69888486665079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0A37-47D6-B30A-BE12AD56DAF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6185303214678108E-3"/>
                  <c:y val="-0.106542730346221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A37-47D6-B30A-BE12AD56DAF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4891693223302438E-2"/>
                  <c:y val="-8.3712145272031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A37-47D6-B30A-BE12AD56DAF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22436</c:v>
                </c:pt>
                <c:pt idx="1">
                  <c:v>20719</c:v>
                </c:pt>
                <c:pt idx="2">
                  <c:v>20598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5C5-9442-A0F9-2AAB51BD22B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Умерло</c:v>
                </c:pt>
              </c:strCache>
            </c:strRef>
          </c:tx>
          <c:spPr>
            <a:ln w="3175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9.9277954822016255E-3"/>
                  <c:y val="-0.1065427303462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A37-47D6-B30A-BE12AD56DAF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1582428062568624E-2"/>
                  <c:y val="-0.136983510445142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0A37-47D6-B30A-BE12AD56DAF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10353</c:v>
                </c:pt>
                <c:pt idx="1">
                  <c:v>10077</c:v>
                </c:pt>
                <c:pt idx="2">
                  <c:v>12859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5C5-9442-A0F9-2AAB51BD22B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>
              <a:solidFill>
                <a:schemeClr val="dk1">
                  <a:lumMod val="35000"/>
                  <a:lumOff val="65000"/>
                </a:schemeClr>
              </a:solidFill>
              <a:prstDash val="dash"/>
            </a:ln>
            <a:effectLst/>
          </c:spPr>
        </c:dropLines>
        <c:smooth val="0"/>
        <c:axId val="239294592"/>
        <c:axId val="239295152"/>
      </c:lineChart>
      <c:catAx>
        <c:axId val="239294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39295152"/>
        <c:crosses val="autoZero"/>
        <c:auto val="1"/>
        <c:lblAlgn val="ctr"/>
        <c:lblOffset val="100"/>
        <c:noMultiLvlLbl val="0"/>
      </c:catAx>
      <c:valAx>
        <c:axId val="2392951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39294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РФ</c:v>
                </c:pt>
              </c:strCache>
            </c:strRef>
          </c:tx>
          <c:spPr>
            <a:solidFill>
              <a:srgbClr val="1533B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0790945122521127E-2"/>
                  <c:y val="-7.90562049737381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314-4C9B-A127-B9B69980E99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1509129252865077E-3"/>
                  <c:y val="1.124099474757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314-4C9B-A127-B9B69980E99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9.2283822815513363E-3"/>
                  <c:y val="-6.43616035507264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314-4C9B-A127-B9B69980E99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10.9</c:v>
                </c:pt>
                <c:pt idx="1">
                  <c:v>10.1</c:v>
                </c:pt>
                <c:pt idx="2">
                  <c:v>9.8000000000000007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314-4C9B-A127-B9B69980E99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Югра</c:v>
                </c:pt>
              </c:strCache>
            </c:strRef>
          </c:tx>
          <c:spPr>
            <a:solidFill>
              <a:srgbClr val="00BD3A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9.4399527804105447E-4"/>
                  <c:y val="1.12409947475714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D314-4C9B-A127-B9B69980E99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1939634150140191E-3"/>
                  <c:y val="1.46575364960507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314-4C9B-A127-B9B69980E99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3883499710258875E-2"/>
                  <c:y val="-4.2906171779515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D314-4C9B-A127-B9B69980E99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13.5</c:v>
                </c:pt>
                <c:pt idx="1">
                  <c:v>12.4</c:v>
                </c:pt>
                <c:pt idx="2">
                  <c:v>12.3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D314-4C9B-A127-B9B69980E99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39298512"/>
        <c:axId val="239299072"/>
      </c:barChart>
      <c:catAx>
        <c:axId val="239298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9299072"/>
        <c:crosses val="autoZero"/>
        <c:auto val="1"/>
        <c:lblAlgn val="ctr"/>
        <c:lblOffset val="100"/>
        <c:noMultiLvlLbl val="0"/>
      </c:catAx>
      <c:valAx>
        <c:axId val="2392990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39298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РФ</c:v>
                </c:pt>
              </c:strCache>
            </c:strRef>
          </c:tx>
          <c:spPr>
            <a:solidFill>
              <a:srgbClr val="1533B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578124841404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0582-463B-B441-AE26C9954B5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2499999999999431E-3"/>
                  <c:y val="-3.04687481256921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582-463B-B441-AE26C9954B5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625000000000001E-3"/>
                  <c:y val="-4.21874974048045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582-463B-B441-AE26C9954B5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12.4</c:v>
                </c:pt>
                <c:pt idx="1">
                  <c:v>12.3</c:v>
                </c:pt>
                <c:pt idx="2">
                  <c:v>14.5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582-463B-B441-AE26C9954B5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Югра</c:v>
                </c:pt>
              </c:strCache>
            </c:strRef>
          </c:tx>
          <c:spPr>
            <a:solidFill>
              <a:srgbClr val="00BD3A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6846109245951386E-2"/>
                  <c:y val="-3.04688964525039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0582-463B-B441-AE26C9954B5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3797070149694073E-2"/>
                  <c:y val="-2.1093677655992075E-2"/>
                </c:manualLayout>
              </c:layout>
              <c:numFmt formatCode="#,##0.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0582-463B-B441-AE26C9954B5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90625E-2"/>
                  <c:y val="-2.8124998269869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0582-463B-B441-AE26C9954B5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6.3</c:v>
                </c:pt>
                <c:pt idx="1">
                  <c:v>6</c:v>
                </c:pt>
                <c:pt idx="2">
                  <c:v>7.6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0582-463B-B441-AE26C9954B5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39301872"/>
        <c:axId val="239302432"/>
      </c:barChart>
      <c:catAx>
        <c:axId val="239301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9302432"/>
        <c:crosses val="autoZero"/>
        <c:auto val="1"/>
        <c:lblAlgn val="ctr"/>
        <c:lblOffset val="100"/>
        <c:noMultiLvlLbl val="0"/>
      </c:catAx>
      <c:valAx>
        <c:axId val="2393024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39301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РФ</c:v>
                </c:pt>
              </c:strCache>
            </c:strRef>
          </c:tx>
          <c:spPr>
            <a:solidFill>
              <a:srgbClr val="1533B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578124841404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757-4816-85B2-B33117AB474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2499999999999431E-3"/>
                  <c:y val="-3.04687481256921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757-4816-85B2-B33117AB474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624712781013605E-3"/>
                  <c:y val="2.62769562073492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757-4816-85B2-B33117AB474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-1.5</c:v>
                </c:pt>
                <c:pt idx="1">
                  <c:v>-2.2000000000000002</c:v>
                </c:pt>
                <c:pt idx="2">
                  <c:v>-4.7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757-4816-85B2-B33117AB474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Югра</c:v>
                </c:pt>
              </c:strCache>
            </c:strRef>
          </c:tx>
          <c:spPr>
            <a:solidFill>
              <a:srgbClr val="00BD3A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206691738904351E-2"/>
                  <c:y val="1.48105500281044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D757-4816-85B2-B33117AB474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1458200967217994E-16"/>
                  <c:y val="-2.10937487024022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757-4816-85B2-B33117AB474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90625E-2"/>
                  <c:y val="-2.8124998269869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D757-4816-85B2-B33117AB474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7.3</c:v>
                </c:pt>
                <c:pt idx="1">
                  <c:v>6.4</c:v>
                </c:pt>
                <c:pt idx="2">
                  <c:v>4.7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D757-4816-85B2-B33117AB474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36767648"/>
        <c:axId val="236768208"/>
      </c:barChart>
      <c:catAx>
        <c:axId val="2367676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36768208"/>
        <c:crosses val="autoZero"/>
        <c:auto val="1"/>
        <c:lblAlgn val="ctr"/>
        <c:lblOffset val="100"/>
        <c:noMultiLvlLbl val="0"/>
      </c:catAx>
      <c:valAx>
        <c:axId val="2367682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36767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8494</c:v>
                </c:pt>
                <c:pt idx="1">
                  <c:v>8579</c:v>
                </c:pt>
                <c:pt idx="2">
                  <c:v>8663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DF0-473F-87DA-D879247C7CD2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44387040"/>
        <c:axId val="244387600"/>
      </c:lineChart>
      <c:catAx>
        <c:axId val="2443870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4387600"/>
        <c:crosses val="autoZero"/>
        <c:auto val="1"/>
        <c:lblAlgn val="ctr"/>
        <c:lblOffset val="100"/>
        <c:noMultiLvlLbl val="0"/>
      </c:catAx>
      <c:valAx>
        <c:axId val="2443876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44387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3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38100" cap="flat" cmpd="dbl" algn="ctr">
        <a:solidFill>
          <a:schemeClr val="phClr"/>
        </a:solidFill>
        <a:miter lim="800000"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 cap="flat" cmpd="sng" algn="ctr">
        <a:solidFill>
          <a:schemeClr val="lt1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tx1"/>
    </cs:fontRef>
    <cs:spPr>
      <a:ln w="9525">
        <a:solidFill>
          <a:schemeClr val="tx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  <a:alpha val="32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  <a:alpha val="32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tx1"/>
        </a:solidFill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/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2700" cap="rnd"/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FE30C1-76B4-4A96-B2B8-23A1A2ABC1DB}" type="doc">
      <dgm:prSet loTypeId="urn:microsoft.com/office/officeart/2005/8/layout/pyramid1" loCatId="pyramid" qsTypeId="urn:microsoft.com/office/officeart/2005/8/quickstyle/simple1" qsCatId="simple" csTypeId="urn:microsoft.com/office/officeart/2005/8/colors/colorful5" csCatId="colorful" phldr="1"/>
      <dgm:spPr/>
    </dgm:pt>
    <dgm:pt modelId="{F27BCCD1-C11E-4804-BAE5-B1570C08FB7D}">
      <dgm:prSet phldrT="[Текст]" custT="1"/>
      <dgm:spPr/>
      <dgm:t>
        <a:bodyPr/>
        <a:lstStyle/>
        <a:p>
          <a:endParaRPr lang="ru-RU" sz="3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E4434C6-F0C1-4642-936F-576C353AE688}" type="parTrans" cxnId="{43DD64BE-25F5-4D15-A66E-27F9B6FA45FC}">
      <dgm:prSet/>
      <dgm:spPr/>
      <dgm:t>
        <a:bodyPr/>
        <a:lstStyle/>
        <a:p>
          <a:endParaRPr lang="ru-RU" sz="3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6D04908-EC56-4CD3-B55D-93E3E2EC123D}" type="sibTrans" cxnId="{43DD64BE-25F5-4D15-A66E-27F9B6FA45FC}">
      <dgm:prSet/>
      <dgm:spPr/>
      <dgm:t>
        <a:bodyPr/>
        <a:lstStyle/>
        <a:p>
          <a:endParaRPr lang="ru-RU" sz="3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77D7917-5F5F-4C95-ABB1-EFAA2CA91AEC}">
      <dgm:prSet phldrT="[Текст]" custT="1"/>
      <dgm:spPr/>
      <dgm:t>
        <a:bodyPr/>
        <a:lstStyle/>
        <a:p>
          <a:endParaRPr lang="ru-RU" sz="3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2A82E99-E23C-498E-870C-9537055256FF}" type="parTrans" cxnId="{2CAF126F-DE47-4694-A5EC-F1438F39E61A}">
      <dgm:prSet/>
      <dgm:spPr/>
      <dgm:t>
        <a:bodyPr/>
        <a:lstStyle/>
        <a:p>
          <a:endParaRPr lang="ru-RU" sz="3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8D9F3C5-15AB-47F5-A75E-6D3DC3F6A7C5}" type="sibTrans" cxnId="{2CAF126F-DE47-4694-A5EC-F1438F39E61A}">
      <dgm:prSet/>
      <dgm:spPr/>
      <dgm:t>
        <a:bodyPr/>
        <a:lstStyle/>
        <a:p>
          <a:endParaRPr lang="ru-RU" sz="3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5D12EFE-0307-4D5C-BF5E-7F1A29CC79A2}">
      <dgm:prSet phldrT="[Текст]" custT="1"/>
      <dgm:spPr/>
      <dgm:t>
        <a:bodyPr/>
        <a:lstStyle/>
        <a:p>
          <a:endParaRPr lang="ru-RU" sz="3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351F5C-677A-4AF1-BCF6-43E9BFE3957C}" type="parTrans" cxnId="{3FE501B1-9042-45B9-823C-FC2FE867D900}">
      <dgm:prSet/>
      <dgm:spPr/>
      <dgm:t>
        <a:bodyPr/>
        <a:lstStyle/>
        <a:p>
          <a:endParaRPr lang="ru-RU" sz="3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FB260E2-2316-4E26-AB4C-CC71D1F065E4}" type="sibTrans" cxnId="{3FE501B1-9042-45B9-823C-FC2FE867D900}">
      <dgm:prSet/>
      <dgm:spPr/>
      <dgm:t>
        <a:bodyPr/>
        <a:lstStyle/>
        <a:p>
          <a:endParaRPr lang="ru-RU" sz="3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E7E93CD-855C-46C3-89E0-43228A322144}" type="pres">
      <dgm:prSet presAssocID="{14FE30C1-76B4-4A96-B2B8-23A1A2ABC1DB}" presName="Name0" presStyleCnt="0">
        <dgm:presLayoutVars>
          <dgm:dir/>
          <dgm:animLvl val="lvl"/>
          <dgm:resizeHandles val="exact"/>
        </dgm:presLayoutVars>
      </dgm:prSet>
      <dgm:spPr/>
    </dgm:pt>
    <dgm:pt modelId="{3E79F9D8-E8D7-49FB-88F3-273DCA22B55A}" type="pres">
      <dgm:prSet presAssocID="{F27BCCD1-C11E-4804-BAE5-B1570C08FB7D}" presName="Name8" presStyleCnt="0"/>
      <dgm:spPr/>
    </dgm:pt>
    <dgm:pt modelId="{42B99CD7-DF52-48E8-8F6D-260A0A671E55}" type="pres">
      <dgm:prSet presAssocID="{F27BCCD1-C11E-4804-BAE5-B1570C08FB7D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A99720-49DB-4130-BA08-EEAEB860FB0D}" type="pres">
      <dgm:prSet presAssocID="{F27BCCD1-C11E-4804-BAE5-B1570C08FB7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F4FE76-7F71-4DEC-9A3A-B68B97BBE641}" type="pres">
      <dgm:prSet presAssocID="{A77D7917-5F5F-4C95-ABB1-EFAA2CA91AEC}" presName="Name8" presStyleCnt="0"/>
      <dgm:spPr/>
    </dgm:pt>
    <dgm:pt modelId="{FC4ACFC0-A08E-45F6-B88A-B4956DC4C877}" type="pres">
      <dgm:prSet presAssocID="{A77D7917-5F5F-4C95-ABB1-EFAA2CA91AEC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935221-356A-45AE-AD1A-E897150A30E5}" type="pres">
      <dgm:prSet presAssocID="{A77D7917-5F5F-4C95-ABB1-EFAA2CA91AE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D3BA46-5A27-4B13-AD1E-A880DAA0051C}" type="pres">
      <dgm:prSet presAssocID="{05D12EFE-0307-4D5C-BF5E-7F1A29CC79A2}" presName="Name8" presStyleCnt="0"/>
      <dgm:spPr/>
    </dgm:pt>
    <dgm:pt modelId="{A94C9AB2-0CCD-4CF3-B905-C6EB23F66508}" type="pres">
      <dgm:prSet presAssocID="{05D12EFE-0307-4D5C-BF5E-7F1A29CC79A2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73DAD2-EEA0-42A0-B018-3F4A86F1EC8F}" type="pres">
      <dgm:prSet presAssocID="{05D12EFE-0307-4D5C-BF5E-7F1A29CC79A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E662F8-F099-4670-9C55-09253602269F}" type="presOf" srcId="{A77D7917-5F5F-4C95-ABB1-EFAA2CA91AEC}" destId="{FC4ACFC0-A08E-45F6-B88A-B4956DC4C877}" srcOrd="0" destOrd="0" presId="urn:microsoft.com/office/officeart/2005/8/layout/pyramid1"/>
    <dgm:cxn modelId="{9F43E07E-761C-45DA-ACEE-496428077CCA}" type="presOf" srcId="{F27BCCD1-C11E-4804-BAE5-B1570C08FB7D}" destId="{42B99CD7-DF52-48E8-8F6D-260A0A671E55}" srcOrd="0" destOrd="0" presId="urn:microsoft.com/office/officeart/2005/8/layout/pyramid1"/>
    <dgm:cxn modelId="{DC11CC57-92E8-4E94-8432-31AE6A1262DC}" type="presOf" srcId="{05D12EFE-0307-4D5C-BF5E-7F1A29CC79A2}" destId="{A94C9AB2-0CCD-4CF3-B905-C6EB23F66508}" srcOrd="0" destOrd="0" presId="urn:microsoft.com/office/officeart/2005/8/layout/pyramid1"/>
    <dgm:cxn modelId="{19097C55-F6FA-456F-9B80-27E7C56A7E52}" type="presOf" srcId="{F27BCCD1-C11E-4804-BAE5-B1570C08FB7D}" destId="{4AA99720-49DB-4130-BA08-EEAEB860FB0D}" srcOrd="1" destOrd="0" presId="urn:microsoft.com/office/officeart/2005/8/layout/pyramid1"/>
    <dgm:cxn modelId="{CEC79AC3-CD32-4493-985E-8A78426AF4C9}" type="presOf" srcId="{14FE30C1-76B4-4A96-B2B8-23A1A2ABC1DB}" destId="{8E7E93CD-855C-46C3-89E0-43228A322144}" srcOrd="0" destOrd="0" presId="urn:microsoft.com/office/officeart/2005/8/layout/pyramid1"/>
    <dgm:cxn modelId="{3FE501B1-9042-45B9-823C-FC2FE867D900}" srcId="{14FE30C1-76B4-4A96-B2B8-23A1A2ABC1DB}" destId="{05D12EFE-0307-4D5C-BF5E-7F1A29CC79A2}" srcOrd="2" destOrd="0" parTransId="{29351F5C-677A-4AF1-BCF6-43E9BFE3957C}" sibTransId="{BFB260E2-2316-4E26-AB4C-CC71D1F065E4}"/>
    <dgm:cxn modelId="{53EFBF77-0739-43D0-A64C-851E229CCCC3}" type="presOf" srcId="{05D12EFE-0307-4D5C-BF5E-7F1A29CC79A2}" destId="{6D73DAD2-EEA0-42A0-B018-3F4A86F1EC8F}" srcOrd="1" destOrd="0" presId="urn:microsoft.com/office/officeart/2005/8/layout/pyramid1"/>
    <dgm:cxn modelId="{20B7E0DA-621A-496B-A415-EAD1F16B6B69}" type="presOf" srcId="{A77D7917-5F5F-4C95-ABB1-EFAA2CA91AEC}" destId="{C9935221-356A-45AE-AD1A-E897150A30E5}" srcOrd="1" destOrd="0" presId="urn:microsoft.com/office/officeart/2005/8/layout/pyramid1"/>
    <dgm:cxn modelId="{2CAF126F-DE47-4694-A5EC-F1438F39E61A}" srcId="{14FE30C1-76B4-4A96-B2B8-23A1A2ABC1DB}" destId="{A77D7917-5F5F-4C95-ABB1-EFAA2CA91AEC}" srcOrd="1" destOrd="0" parTransId="{02A82E99-E23C-498E-870C-9537055256FF}" sibTransId="{78D9F3C5-15AB-47F5-A75E-6D3DC3F6A7C5}"/>
    <dgm:cxn modelId="{43DD64BE-25F5-4D15-A66E-27F9B6FA45FC}" srcId="{14FE30C1-76B4-4A96-B2B8-23A1A2ABC1DB}" destId="{F27BCCD1-C11E-4804-BAE5-B1570C08FB7D}" srcOrd="0" destOrd="0" parTransId="{DE4434C6-F0C1-4642-936F-576C353AE688}" sibTransId="{B6D04908-EC56-4CD3-B55D-93E3E2EC123D}"/>
    <dgm:cxn modelId="{CEB8F446-4636-4691-8AB6-CDB351CC8D23}" type="presParOf" srcId="{8E7E93CD-855C-46C3-89E0-43228A322144}" destId="{3E79F9D8-E8D7-49FB-88F3-273DCA22B55A}" srcOrd="0" destOrd="0" presId="urn:microsoft.com/office/officeart/2005/8/layout/pyramid1"/>
    <dgm:cxn modelId="{A0A78DB7-D23C-41C8-BAE7-9955755986BF}" type="presParOf" srcId="{3E79F9D8-E8D7-49FB-88F3-273DCA22B55A}" destId="{42B99CD7-DF52-48E8-8F6D-260A0A671E55}" srcOrd="0" destOrd="0" presId="urn:microsoft.com/office/officeart/2005/8/layout/pyramid1"/>
    <dgm:cxn modelId="{EB18E076-E5BF-4BE2-9150-12B7DFC5A1CD}" type="presParOf" srcId="{3E79F9D8-E8D7-49FB-88F3-273DCA22B55A}" destId="{4AA99720-49DB-4130-BA08-EEAEB860FB0D}" srcOrd="1" destOrd="0" presId="urn:microsoft.com/office/officeart/2005/8/layout/pyramid1"/>
    <dgm:cxn modelId="{62F6FD0D-C33F-451F-9425-2A4B319AF24F}" type="presParOf" srcId="{8E7E93CD-855C-46C3-89E0-43228A322144}" destId="{F4F4FE76-7F71-4DEC-9A3A-B68B97BBE641}" srcOrd="1" destOrd="0" presId="urn:microsoft.com/office/officeart/2005/8/layout/pyramid1"/>
    <dgm:cxn modelId="{0421436F-9A12-47E1-8C1E-896F394E146F}" type="presParOf" srcId="{F4F4FE76-7F71-4DEC-9A3A-B68B97BBE641}" destId="{FC4ACFC0-A08E-45F6-B88A-B4956DC4C877}" srcOrd="0" destOrd="0" presId="urn:microsoft.com/office/officeart/2005/8/layout/pyramid1"/>
    <dgm:cxn modelId="{1FC9B15E-A166-4900-9698-D18B0BEC78F5}" type="presParOf" srcId="{F4F4FE76-7F71-4DEC-9A3A-B68B97BBE641}" destId="{C9935221-356A-45AE-AD1A-E897150A30E5}" srcOrd="1" destOrd="0" presId="urn:microsoft.com/office/officeart/2005/8/layout/pyramid1"/>
    <dgm:cxn modelId="{24643F70-ABD6-45A7-8383-4CDD455A6689}" type="presParOf" srcId="{8E7E93CD-855C-46C3-89E0-43228A322144}" destId="{F8D3BA46-5A27-4B13-AD1E-A880DAA0051C}" srcOrd="2" destOrd="0" presId="urn:microsoft.com/office/officeart/2005/8/layout/pyramid1"/>
    <dgm:cxn modelId="{0E3EB907-C83F-465D-A17D-713174D7F31D}" type="presParOf" srcId="{F8D3BA46-5A27-4B13-AD1E-A880DAA0051C}" destId="{A94C9AB2-0CCD-4CF3-B905-C6EB23F66508}" srcOrd="0" destOrd="0" presId="urn:microsoft.com/office/officeart/2005/8/layout/pyramid1"/>
    <dgm:cxn modelId="{645D363F-1310-439C-8E15-18C004E04B74}" type="presParOf" srcId="{F8D3BA46-5A27-4B13-AD1E-A880DAA0051C}" destId="{6D73DAD2-EEA0-42A0-B018-3F4A86F1EC8F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470386-CF56-4A72-916C-421582FACF47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344C1A6-D34F-49B2-A49E-1C93B33E9FAD}">
      <dgm:prSet phldrT="[Текст]" custT="1"/>
      <dgm:spPr>
        <a:solidFill>
          <a:schemeClr val="accent2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</a:rPr>
            <a:t>ЕЦДС</a:t>
          </a:r>
        </a:p>
      </dgm:t>
    </dgm:pt>
    <dgm:pt modelId="{6887F752-FE88-4D2A-BC11-B503FDC25F2D}" type="parTrans" cxnId="{726270A3-733A-4DF6-A4AA-4FEA64C63E9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8786541-9272-4BC3-983C-500EB9FB0337}" type="sibTrans" cxnId="{726270A3-733A-4DF6-A4AA-4FEA64C63E9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DD1ADF2-8DC9-46C7-9FBF-C66DE84B1C60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>
              <a:solidFill>
                <a:schemeClr val="tx1"/>
              </a:solidFill>
            </a:rPr>
            <a:t>Диспетчерские службы скорой медицинской помощи медицинских округов</a:t>
          </a:r>
        </a:p>
      </dgm:t>
    </dgm:pt>
    <dgm:pt modelId="{4134AC05-B644-4ADB-96B5-BC40E63552FC}" type="parTrans" cxnId="{D8801E81-76DD-43D3-9885-9907B6D61FEC}">
      <dgm:prSet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75CAD6C-7AE4-4361-A308-E412E8FAD6FC}" type="sibTrans" cxnId="{D8801E81-76DD-43D3-9885-9907B6D61FE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E71DFC1-2C33-47A2-A20F-87365BBF8EFD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>
              <a:solidFill>
                <a:schemeClr val="tx1"/>
              </a:solidFill>
            </a:rPr>
            <a:t>Медицинские организации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>
              <a:solidFill>
                <a:schemeClr val="tx1"/>
              </a:solidFill>
            </a:rPr>
            <a:t>3 уровня</a:t>
          </a:r>
        </a:p>
      </dgm:t>
    </dgm:pt>
    <dgm:pt modelId="{6D5B9F80-2908-4F01-A4CE-9AE903F983FC}" type="parTrans" cxnId="{66095663-4DF4-4684-BDC6-AE918CD67EE0}">
      <dgm:prSet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70FA8AB-75F5-465F-A954-D7C0EC842FB0}" type="sibTrans" cxnId="{66095663-4DF4-4684-BDC6-AE918CD67EE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1ED1FCC-4221-41A0-AC6D-6E59DAD4FA91}">
      <dgm:prSet phldrT="[Текст]"/>
      <dgm:spPr>
        <a:solidFill>
          <a:schemeClr val="accent2"/>
        </a:solidFill>
      </dgm:spPr>
      <dgm:t>
        <a:bodyPr/>
        <a:lstStyle/>
        <a:p>
          <a:pPr algn="l"/>
          <a:r>
            <a:rPr lang="ru-RU" dirty="0">
              <a:solidFill>
                <a:schemeClr val="bg1"/>
              </a:solidFill>
            </a:rPr>
            <a:t>Региональный уровень</a:t>
          </a:r>
        </a:p>
      </dgm:t>
    </dgm:pt>
    <dgm:pt modelId="{988F7995-E318-4620-B564-E231F23BD1FF}" type="parTrans" cxnId="{55DE9DE1-09DF-498A-937C-B14D7CEB429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F6D6EF7-E4A4-45F2-A6FC-83A4C771B61E}" type="sibTrans" cxnId="{55DE9DE1-09DF-498A-937C-B14D7CEB429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1FF83F6-B70E-4F9F-80DA-E002A744AF24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ru-RU" dirty="0">
              <a:solidFill>
                <a:schemeClr val="bg1"/>
              </a:solidFill>
            </a:rPr>
            <a:t>Межмуниципальный уровень</a:t>
          </a:r>
        </a:p>
      </dgm:t>
    </dgm:pt>
    <dgm:pt modelId="{7BBE3D4B-6B8F-4CE9-9BDE-A0B2D2A2C910}" type="parTrans" cxnId="{D82776DF-7DCA-43CF-8DC1-2647F279B93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10139B6-9AD9-4BD2-89E7-C14CD4FBED7E}" type="sibTrans" cxnId="{D82776DF-7DCA-43CF-8DC1-2647F279B93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8C81EF5-F00E-4262-852D-C9B9CF74019B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ru-RU" sz="2500" dirty="0">
              <a:solidFill>
                <a:schemeClr val="tx1"/>
              </a:solidFill>
            </a:rPr>
            <a:t>Муниципальный уровень</a:t>
          </a:r>
        </a:p>
      </dgm:t>
    </dgm:pt>
    <dgm:pt modelId="{DB858AB8-2014-442B-A5E4-6331FC9A1660}" type="sibTrans" cxnId="{DFB187F6-AC01-4A90-A8F5-BA991C5C1D7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0AB924D-1CB3-49A5-B74E-B56FCD194971}" type="parTrans" cxnId="{DFB187F6-AC01-4A90-A8F5-BA991C5C1D7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324DE9C-A26E-4F4E-BC2B-1CBBDACAC7A1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>
              <a:solidFill>
                <a:schemeClr val="tx1"/>
              </a:solidFill>
            </a:rPr>
            <a:t>Медицинские организации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>
              <a:solidFill>
                <a:schemeClr val="tx1"/>
              </a:solidFill>
            </a:rPr>
            <a:t> 1 и 2 уровня</a:t>
          </a:r>
        </a:p>
      </dgm:t>
    </dgm:pt>
    <dgm:pt modelId="{CDD4F16F-D025-4060-B963-692AD92EBFB9}" type="sibTrans" cxnId="{F706D7BD-1696-474C-847F-5AA3654E33F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782CEDF-13BF-4C1D-AEE8-F93841891CBC}" type="parTrans" cxnId="{F706D7BD-1696-474C-847F-5AA3654E33F9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81B6EE1-11D1-4DCA-B5B4-97C2A677A844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>
              <a:solidFill>
                <a:schemeClr val="tx1"/>
              </a:solidFill>
            </a:rPr>
            <a:t>Станции скорой медицинской помощи </a:t>
          </a:r>
        </a:p>
      </dgm:t>
    </dgm:pt>
    <dgm:pt modelId="{3124D45A-A6E2-4B36-8C0B-34495C2FE49A}" type="sibTrans" cxnId="{10575A31-E375-498A-9F70-1E6F9E5208F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C534483-4124-4D8B-971B-FB1D856DBFA4}" type="parTrans" cxnId="{10575A31-E375-498A-9F70-1E6F9E5208F1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E087559-BD7B-4DFD-8EDF-9B5CB1E28D46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>
              <a:solidFill>
                <a:schemeClr val="tx1"/>
              </a:solidFill>
            </a:rPr>
            <a:t>Отделения скорой медицинской помощи </a:t>
          </a:r>
        </a:p>
      </dgm:t>
    </dgm:pt>
    <dgm:pt modelId="{87C22AFC-1631-4B3E-98E3-83C418F7C24A}" type="sibTrans" cxnId="{B750B8E8-F97C-44BE-B219-A7E5F981E8D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23469BC-4317-4BCA-B3C9-1C040DEC3BE1}" type="parTrans" cxnId="{B750B8E8-F97C-44BE-B219-A7E5F981E8DE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F60B77B-1F5F-4D09-9253-77F784AEFB7D}" type="pres">
      <dgm:prSet presAssocID="{FC470386-CF56-4A72-916C-421582FACF4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E50AE1-0199-4DEB-BE77-54DE1118DCBC}" type="pres">
      <dgm:prSet presAssocID="{FC470386-CF56-4A72-916C-421582FACF47}" presName="hierFlow" presStyleCnt="0"/>
      <dgm:spPr/>
    </dgm:pt>
    <dgm:pt modelId="{7F7E6190-8DE6-4AF2-9BA1-A1B1B9D51AA9}" type="pres">
      <dgm:prSet presAssocID="{FC470386-CF56-4A72-916C-421582FACF47}" presName="firstBuf" presStyleCnt="0"/>
      <dgm:spPr/>
    </dgm:pt>
    <dgm:pt modelId="{51496B9A-05E6-475C-852D-34C6D57AAA72}" type="pres">
      <dgm:prSet presAssocID="{FC470386-CF56-4A72-916C-421582FACF47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6DB164C-FA77-42DC-A2C7-AD28193772AC}" type="pres">
      <dgm:prSet presAssocID="{A344C1A6-D34F-49B2-A49E-1C93B33E9FAD}" presName="Name14" presStyleCnt="0"/>
      <dgm:spPr/>
    </dgm:pt>
    <dgm:pt modelId="{C0761AE6-D056-4307-B9A4-B244870E175B}" type="pres">
      <dgm:prSet presAssocID="{A344C1A6-D34F-49B2-A49E-1C93B33E9FAD}" presName="level1Shape" presStyleLbl="node0" presStyleIdx="0" presStyleCnt="1" custScaleX="95856" custScaleY="621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6F7ED7-E90D-42EC-A3BA-0F613D423F6C}" type="pres">
      <dgm:prSet presAssocID="{A344C1A6-D34F-49B2-A49E-1C93B33E9FAD}" presName="hierChild2" presStyleCnt="0"/>
      <dgm:spPr/>
    </dgm:pt>
    <dgm:pt modelId="{36AFAC2E-86FE-4EEF-90C6-5ACBC3518066}" type="pres">
      <dgm:prSet presAssocID="{4134AC05-B644-4ADB-96B5-BC40E63552FC}" presName="Name19" presStyleLbl="parChTrans1D2" presStyleIdx="0" presStyleCnt="2"/>
      <dgm:spPr/>
      <dgm:t>
        <a:bodyPr/>
        <a:lstStyle/>
        <a:p>
          <a:endParaRPr lang="ru-RU"/>
        </a:p>
      </dgm:t>
    </dgm:pt>
    <dgm:pt modelId="{2A445F07-BC70-42A6-837E-E3C8627CE121}" type="pres">
      <dgm:prSet presAssocID="{DDD1ADF2-8DC9-46C7-9FBF-C66DE84B1C60}" presName="Name21" presStyleCnt="0"/>
      <dgm:spPr/>
    </dgm:pt>
    <dgm:pt modelId="{78986B36-295A-4FC0-A52F-14017F091B2F}" type="pres">
      <dgm:prSet presAssocID="{DDD1ADF2-8DC9-46C7-9FBF-C66DE84B1C60}" presName="level2Shape" presStyleLbl="node2" presStyleIdx="0" presStyleCnt="2" custScaleX="200854"/>
      <dgm:spPr/>
      <dgm:t>
        <a:bodyPr/>
        <a:lstStyle/>
        <a:p>
          <a:endParaRPr lang="ru-RU"/>
        </a:p>
      </dgm:t>
    </dgm:pt>
    <dgm:pt modelId="{1F1F1807-9DD1-4DF8-BB29-2EAA618F8450}" type="pres">
      <dgm:prSet presAssocID="{DDD1ADF2-8DC9-46C7-9FBF-C66DE84B1C60}" presName="hierChild3" presStyleCnt="0"/>
      <dgm:spPr/>
    </dgm:pt>
    <dgm:pt modelId="{0A0F72C3-81CD-462E-9AAA-6F425EC925AA}" type="pres">
      <dgm:prSet presAssocID="{723469BC-4317-4BCA-B3C9-1C040DEC3BE1}" presName="Name19" presStyleLbl="parChTrans1D3" presStyleIdx="0" presStyleCnt="3"/>
      <dgm:spPr/>
      <dgm:t>
        <a:bodyPr/>
        <a:lstStyle/>
        <a:p>
          <a:endParaRPr lang="ru-RU"/>
        </a:p>
      </dgm:t>
    </dgm:pt>
    <dgm:pt modelId="{A5A024C1-2FCE-416A-ADBD-6B18AC7E937D}" type="pres">
      <dgm:prSet presAssocID="{5E087559-BD7B-4DFD-8EDF-9B5CB1E28D46}" presName="Name21" presStyleCnt="0"/>
      <dgm:spPr/>
    </dgm:pt>
    <dgm:pt modelId="{33B07FC9-8809-4EBE-88F1-11B76F4C3003}" type="pres">
      <dgm:prSet presAssocID="{5E087559-BD7B-4DFD-8EDF-9B5CB1E28D46}" presName="level2Shape" presStyleLbl="node3" presStyleIdx="0" presStyleCnt="3" custScaleX="126591"/>
      <dgm:spPr/>
      <dgm:t>
        <a:bodyPr/>
        <a:lstStyle/>
        <a:p>
          <a:endParaRPr lang="ru-RU"/>
        </a:p>
      </dgm:t>
    </dgm:pt>
    <dgm:pt modelId="{81B72343-19B1-42B9-A242-CA4C8864DD20}" type="pres">
      <dgm:prSet presAssocID="{5E087559-BD7B-4DFD-8EDF-9B5CB1E28D46}" presName="hierChild3" presStyleCnt="0"/>
      <dgm:spPr/>
    </dgm:pt>
    <dgm:pt modelId="{D5AE999B-CEBD-459B-A348-6176B03ACE48}" type="pres">
      <dgm:prSet presAssocID="{DC534483-4124-4D8B-971B-FB1D856DBFA4}" presName="Name19" presStyleLbl="parChTrans1D3" presStyleIdx="1" presStyleCnt="3"/>
      <dgm:spPr/>
      <dgm:t>
        <a:bodyPr/>
        <a:lstStyle/>
        <a:p>
          <a:endParaRPr lang="ru-RU"/>
        </a:p>
      </dgm:t>
    </dgm:pt>
    <dgm:pt modelId="{E154B19F-0B32-4A6B-8AA6-7D0EE42F675B}" type="pres">
      <dgm:prSet presAssocID="{181B6EE1-11D1-4DCA-B5B4-97C2A677A844}" presName="Name21" presStyleCnt="0"/>
      <dgm:spPr/>
    </dgm:pt>
    <dgm:pt modelId="{58F1F49A-2178-4F10-AF1C-0C5B59C54269}" type="pres">
      <dgm:prSet presAssocID="{181B6EE1-11D1-4DCA-B5B4-97C2A677A844}" presName="level2Shape" presStyleLbl="node3" presStyleIdx="1" presStyleCnt="3" custScaleX="115774"/>
      <dgm:spPr/>
      <dgm:t>
        <a:bodyPr/>
        <a:lstStyle/>
        <a:p>
          <a:endParaRPr lang="ru-RU"/>
        </a:p>
      </dgm:t>
    </dgm:pt>
    <dgm:pt modelId="{8EBCEFE1-7D5B-4AEF-A9DE-7FAB29F1AE68}" type="pres">
      <dgm:prSet presAssocID="{181B6EE1-11D1-4DCA-B5B4-97C2A677A844}" presName="hierChild3" presStyleCnt="0"/>
      <dgm:spPr/>
    </dgm:pt>
    <dgm:pt modelId="{6A325836-F33C-4A9B-AAB1-87A2002DA310}" type="pres">
      <dgm:prSet presAssocID="{6D5B9F80-2908-4F01-A4CE-9AE903F983FC}" presName="Name19" presStyleLbl="parChTrans1D2" presStyleIdx="1" presStyleCnt="2"/>
      <dgm:spPr/>
      <dgm:t>
        <a:bodyPr/>
        <a:lstStyle/>
        <a:p>
          <a:endParaRPr lang="ru-RU"/>
        </a:p>
      </dgm:t>
    </dgm:pt>
    <dgm:pt modelId="{99688B52-48C6-4C60-8E65-166450BC77AD}" type="pres">
      <dgm:prSet presAssocID="{DE71DFC1-2C33-47A2-A20F-87365BBF8EFD}" presName="Name21" presStyleCnt="0"/>
      <dgm:spPr/>
    </dgm:pt>
    <dgm:pt modelId="{54B4262B-0EA6-4482-B5E2-BB4F0239D2E5}" type="pres">
      <dgm:prSet presAssocID="{DE71DFC1-2C33-47A2-A20F-87365BBF8EFD}" presName="level2Shape" presStyleLbl="node2" presStyleIdx="1" presStyleCnt="2"/>
      <dgm:spPr/>
      <dgm:t>
        <a:bodyPr/>
        <a:lstStyle/>
        <a:p>
          <a:endParaRPr lang="ru-RU"/>
        </a:p>
      </dgm:t>
    </dgm:pt>
    <dgm:pt modelId="{DD982E3A-1539-458A-A231-84E751C005DE}" type="pres">
      <dgm:prSet presAssocID="{DE71DFC1-2C33-47A2-A20F-87365BBF8EFD}" presName="hierChild3" presStyleCnt="0"/>
      <dgm:spPr/>
    </dgm:pt>
    <dgm:pt modelId="{6F0B7D31-05E8-4B8E-8CFB-6FD3CFE63B43}" type="pres">
      <dgm:prSet presAssocID="{2782CEDF-13BF-4C1D-AEE8-F93841891CBC}" presName="Name19" presStyleLbl="parChTrans1D3" presStyleIdx="2" presStyleCnt="3"/>
      <dgm:spPr/>
      <dgm:t>
        <a:bodyPr/>
        <a:lstStyle/>
        <a:p>
          <a:endParaRPr lang="ru-RU"/>
        </a:p>
      </dgm:t>
    </dgm:pt>
    <dgm:pt modelId="{ACDD50A4-1E5D-497B-830F-5308CAC455ED}" type="pres">
      <dgm:prSet presAssocID="{7324DE9C-A26E-4F4E-BC2B-1CBBDACAC7A1}" presName="Name21" presStyleCnt="0"/>
      <dgm:spPr/>
    </dgm:pt>
    <dgm:pt modelId="{101317EA-F66E-4DC8-B082-22F3C48E1B4B}" type="pres">
      <dgm:prSet presAssocID="{7324DE9C-A26E-4F4E-BC2B-1CBBDACAC7A1}" presName="level2Shape" presStyleLbl="node3" presStyleIdx="2" presStyleCnt="3"/>
      <dgm:spPr/>
      <dgm:t>
        <a:bodyPr/>
        <a:lstStyle/>
        <a:p>
          <a:endParaRPr lang="ru-RU"/>
        </a:p>
      </dgm:t>
    </dgm:pt>
    <dgm:pt modelId="{CDC1BB28-1393-4DAD-BB3D-55C090D9AC73}" type="pres">
      <dgm:prSet presAssocID="{7324DE9C-A26E-4F4E-BC2B-1CBBDACAC7A1}" presName="hierChild3" presStyleCnt="0"/>
      <dgm:spPr/>
    </dgm:pt>
    <dgm:pt modelId="{AF4BE0B7-5F71-43DD-9C86-877C18A05950}" type="pres">
      <dgm:prSet presAssocID="{FC470386-CF56-4A72-916C-421582FACF47}" presName="bgShapesFlow" presStyleCnt="0"/>
      <dgm:spPr/>
    </dgm:pt>
    <dgm:pt modelId="{E1DDA517-AD32-4B6F-A730-8D9BBFD5A3C0}" type="pres">
      <dgm:prSet presAssocID="{D1ED1FCC-4221-41A0-AC6D-6E59DAD4FA91}" presName="rectComp" presStyleCnt="0"/>
      <dgm:spPr/>
    </dgm:pt>
    <dgm:pt modelId="{86EBC149-07A3-4718-A3BC-43F7F7F2112A}" type="pres">
      <dgm:prSet presAssocID="{D1ED1FCC-4221-41A0-AC6D-6E59DAD4FA91}" presName="bgRect" presStyleLbl="bgShp" presStyleIdx="0" presStyleCnt="3"/>
      <dgm:spPr/>
      <dgm:t>
        <a:bodyPr/>
        <a:lstStyle/>
        <a:p>
          <a:endParaRPr lang="ru-RU"/>
        </a:p>
      </dgm:t>
    </dgm:pt>
    <dgm:pt modelId="{71872FCD-E788-4443-8964-A70EFECB1BF3}" type="pres">
      <dgm:prSet presAssocID="{D1ED1FCC-4221-41A0-AC6D-6E59DAD4FA91}" presName="bgRectTx" presStyleLbl="bgShp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CDF951-7AD1-49F2-8A93-63A994AE7382}" type="pres">
      <dgm:prSet presAssocID="{D1ED1FCC-4221-41A0-AC6D-6E59DAD4FA91}" presName="spComp" presStyleCnt="0"/>
      <dgm:spPr/>
    </dgm:pt>
    <dgm:pt modelId="{E52C8CCC-5D0C-4392-9A55-7289C5990857}" type="pres">
      <dgm:prSet presAssocID="{D1ED1FCC-4221-41A0-AC6D-6E59DAD4FA91}" presName="vSp" presStyleCnt="0"/>
      <dgm:spPr/>
    </dgm:pt>
    <dgm:pt modelId="{009F1BBE-FF85-490E-903C-889A417A0ECC}" type="pres">
      <dgm:prSet presAssocID="{A1FF83F6-B70E-4F9F-80DA-E002A744AF24}" presName="rectComp" presStyleCnt="0"/>
      <dgm:spPr/>
    </dgm:pt>
    <dgm:pt modelId="{B41CE2E7-AA06-4F1A-BD0E-1D6BC3EEB055}" type="pres">
      <dgm:prSet presAssocID="{A1FF83F6-B70E-4F9F-80DA-E002A744AF24}" presName="bgRect" presStyleLbl="bgShp" presStyleIdx="1" presStyleCnt="3"/>
      <dgm:spPr/>
      <dgm:t>
        <a:bodyPr/>
        <a:lstStyle/>
        <a:p>
          <a:endParaRPr lang="ru-RU"/>
        </a:p>
      </dgm:t>
    </dgm:pt>
    <dgm:pt modelId="{318D6E84-DF45-4BF9-A4FB-C447CC9E0E95}" type="pres">
      <dgm:prSet presAssocID="{A1FF83F6-B70E-4F9F-80DA-E002A744AF24}" presName="bgRectTx" presStyleLbl="bgShp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CA55D3-620A-4370-9C7A-F3FEC46250E8}" type="pres">
      <dgm:prSet presAssocID="{A1FF83F6-B70E-4F9F-80DA-E002A744AF24}" presName="spComp" presStyleCnt="0"/>
      <dgm:spPr/>
    </dgm:pt>
    <dgm:pt modelId="{94B7203A-1D24-4E4D-BDD4-ECF7EAA9CCCD}" type="pres">
      <dgm:prSet presAssocID="{A1FF83F6-B70E-4F9F-80DA-E002A744AF24}" presName="vSp" presStyleCnt="0"/>
      <dgm:spPr/>
    </dgm:pt>
    <dgm:pt modelId="{153438FD-B5A5-4874-BCD0-08F8962A12E1}" type="pres">
      <dgm:prSet presAssocID="{78C81EF5-F00E-4262-852D-C9B9CF74019B}" presName="rectComp" presStyleCnt="0"/>
      <dgm:spPr/>
    </dgm:pt>
    <dgm:pt modelId="{E5A8EF7E-EAC8-44A6-823F-D4E7226FB115}" type="pres">
      <dgm:prSet presAssocID="{78C81EF5-F00E-4262-852D-C9B9CF74019B}" presName="bgRect" presStyleLbl="bgShp" presStyleIdx="2" presStyleCnt="3"/>
      <dgm:spPr/>
      <dgm:t>
        <a:bodyPr/>
        <a:lstStyle/>
        <a:p>
          <a:endParaRPr lang="ru-RU"/>
        </a:p>
      </dgm:t>
    </dgm:pt>
    <dgm:pt modelId="{86D42370-AF4F-4963-9916-703E0D70BEA3}" type="pres">
      <dgm:prSet presAssocID="{78C81EF5-F00E-4262-852D-C9B9CF74019B}" presName="bgRectTx" presStyleLbl="bgShp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D221F5-1E6F-4340-93F1-25461BC0DA67}" type="presOf" srcId="{A1FF83F6-B70E-4F9F-80DA-E002A744AF24}" destId="{318D6E84-DF45-4BF9-A4FB-C447CC9E0E95}" srcOrd="1" destOrd="0" presId="urn:microsoft.com/office/officeart/2005/8/layout/hierarchy6"/>
    <dgm:cxn modelId="{55DE9DE1-09DF-498A-937C-B14D7CEB4292}" srcId="{FC470386-CF56-4A72-916C-421582FACF47}" destId="{D1ED1FCC-4221-41A0-AC6D-6E59DAD4FA91}" srcOrd="1" destOrd="0" parTransId="{988F7995-E318-4620-B564-E231F23BD1FF}" sibTransId="{5F6D6EF7-E4A4-45F2-A6FC-83A4C771B61E}"/>
    <dgm:cxn modelId="{AF37E3F6-BE56-4200-AD2D-F25715485CDD}" type="presOf" srcId="{5E087559-BD7B-4DFD-8EDF-9B5CB1E28D46}" destId="{33B07FC9-8809-4EBE-88F1-11B76F4C3003}" srcOrd="0" destOrd="0" presId="urn:microsoft.com/office/officeart/2005/8/layout/hierarchy6"/>
    <dgm:cxn modelId="{D82776DF-7DCA-43CF-8DC1-2647F279B93A}" srcId="{FC470386-CF56-4A72-916C-421582FACF47}" destId="{A1FF83F6-B70E-4F9F-80DA-E002A744AF24}" srcOrd="2" destOrd="0" parTransId="{7BBE3D4B-6B8F-4CE9-9BDE-A0B2D2A2C910}" sibTransId="{610139B6-9AD9-4BD2-89E7-C14CD4FBED7E}"/>
    <dgm:cxn modelId="{CCAE0DAA-6833-40FC-9E2E-D4CCA0A12100}" type="presOf" srcId="{2782CEDF-13BF-4C1D-AEE8-F93841891CBC}" destId="{6F0B7D31-05E8-4B8E-8CFB-6FD3CFE63B43}" srcOrd="0" destOrd="0" presId="urn:microsoft.com/office/officeart/2005/8/layout/hierarchy6"/>
    <dgm:cxn modelId="{FD61BA08-0B15-4B91-8CC2-7CDCB5288015}" type="presOf" srcId="{FC470386-CF56-4A72-916C-421582FACF47}" destId="{3F60B77B-1F5F-4D09-9253-77F784AEFB7D}" srcOrd="0" destOrd="0" presId="urn:microsoft.com/office/officeart/2005/8/layout/hierarchy6"/>
    <dgm:cxn modelId="{8F4E4442-407E-4729-821F-B61659019062}" type="presOf" srcId="{A344C1A6-D34F-49B2-A49E-1C93B33E9FAD}" destId="{C0761AE6-D056-4307-B9A4-B244870E175B}" srcOrd="0" destOrd="0" presId="urn:microsoft.com/office/officeart/2005/8/layout/hierarchy6"/>
    <dgm:cxn modelId="{6CB1B3CA-1254-4938-B875-EC9E7AE0CDCD}" type="presOf" srcId="{78C81EF5-F00E-4262-852D-C9B9CF74019B}" destId="{E5A8EF7E-EAC8-44A6-823F-D4E7226FB115}" srcOrd="0" destOrd="0" presId="urn:microsoft.com/office/officeart/2005/8/layout/hierarchy6"/>
    <dgm:cxn modelId="{5775B6B5-6EDC-4337-8606-1E53201C0115}" type="presOf" srcId="{D1ED1FCC-4221-41A0-AC6D-6E59DAD4FA91}" destId="{86EBC149-07A3-4718-A3BC-43F7F7F2112A}" srcOrd="0" destOrd="0" presId="urn:microsoft.com/office/officeart/2005/8/layout/hierarchy6"/>
    <dgm:cxn modelId="{B750B8E8-F97C-44BE-B219-A7E5F981E8DE}" srcId="{DDD1ADF2-8DC9-46C7-9FBF-C66DE84B1C60}" destId="{5E087559-BD7B-4DFD-8EDF-9B5CB1E28D46}" srcOrd="0" destOrd="0" parTransId="{723469BC-4317-4BCA-B3C9-1C040DEC3BE1}" sibTransId="{87C22AFC-1631-4B3E-98E3-83C418F7C24A}"/>
    <dgm:cxn modelId="{D7597D38-257A-4ECD-9926-FE3515AAF4BF}" type="presOf" srcId="{A1FF83F6-B70E-4F9F-80DA-E002A744AF24}" destId="{B41CE2E7-AA06-4F1A-BD0E-1D6BC3EEB055}" srcOrd="0" destOrd="0" presId="urn:microsoft.com/office/officeart/2005/8/layout/hierarchy6"/>
    <dgm:cxn modelId="{95FD8099-D60F-410E-B4A3-D2917EB6D82A}" type="presOf" srcId="{DC534483-4124-4D8B-971B-FB1D856DBFA4}" destId="{D5AE999B-CEBD-459B-A348-6176B03ACE48}" srcOrd="0" destOrd="0" presId="urn:microsoft.com/office/officeart/2005/8/layout/hierarchy6"/>
    <dgm:cxn modelId="{521FFCD8-2ED0-43E5-9C2E-585E6ACB30A9}" type="presOf" srcId="{7324DE9C-A26E-4F4E-BC2B-1CBBDACAC7A1}" destId="{101317EA-F66E-4DC8-B082-22F3C48E1B4B}" srcOrd="0" destOrd="0" presId="urn:microsoft.com/office/officeart/2005/8/layout/hierarchy6"/>
    <dgm:cxn modelId="{D8801E81-76DD-43D3-9885-9907B6D61FEC}" srcId="{A344C1A6-D34F-49B2-A49E-1C93B33E9FAD}" destId="{DDD1ADF2-8DC9-46C7-9FBF-C66DE84B1C60}" srcOrd="0" destOrd="0" parTransId="{4134AC05-B644-4ADB-96B5-BC40E63552FC}" sibTransId="{075CAD6C-7AE4-4361-A308-E412E8FAD6FC}"/>
    <dgm:cxn modelId="{CB455366-8FBD-432B-AEB5-0527C32C05BC}" type="presOf" srcId="{DE71DFC1-2C33-47A2-A20F-87365BBF8EFD}" destId="{54B4262B-0EA6-4482-B5E2-BB4F0239D2E5}" srcOrd="0" destOrd="0" presId="urn:microsoft.com/office/officeart/2005/8/layout/hierarchy6"/>
    <dgm:cxn modelId="{F90CFADA-2849-4D06-9D94-91718C22F39A}" type="presOf" srcId="{4134AC05-B644-4ADB-96B5-BC40E63552FC}" destId="{36AFAC2E-86FE-4EEF-90C6-5ACBC3518066}" srcOrd="0" destOrd="0" presId="urn:microsoft.com/office/officeart/2005/8/layout/hierarchy6"/>
    <dgm:cxn modelId="{726270A3-733A-4DF6-A4AA-4FEA64C63E9D}" srcId="{FC470386-CF56-4A72-916C-421582FACF47}" destId="{A344C1A6-D34F-49B2-A49E-1C93B33E9FAD}" srcOrd="0" destOrd="0" parTransId="{6887F752-FE88-4D2A-BC11-B503FDC25F2D}" sibTransId="{18786541-9272-4BC3-983C-500EB9FB0337}"/>
    <dgm:cxn modelId="{CE58338A-B774-40DE-AF70-E889F5CAE4ED}" type="presOf" srcId="{6D5B9F80-2908-4F01-A4CE-9AE903F983FC}" destId="{6A325836-F33C-4A9B-AAB1-87A2002DA310}" srcOrd="0" destOrd="0" presId="urn:microsoft.com/office/officeart/2005/8/layout/hierarchy6"/>
    <dgm:cxn modelId="{E29B2B0A-3D43-48DB-9102-04EEC4681A16}" type="presOf" srcId="{D1ED1FCC-4221-41A0-AC6D-6E59DAD4FA91}" destId="{71872FCD-E788-4443-8964-A70EFECB1BF3}" srcOrd="1" destOrd="0" presId="urn:microsoft.com/office/officeart/2005/8/layout/hierarchy6"/>
    <dgm:cxn modelId="{7603CCE4-29DD-42ED-8A8F-3CE7EFBBAB21}" type="presOf" srcId="{DDD1ADF2-8DC9-46C7-9FBF-C66DE84B1C60}" destId="{78986B36-295A-4FC0-A52F-14017F091B2F}" srcOrd="0" destOrd="0" presId="urn:microsoft.com/office/officeart/2005/8/layout/hierarchy6"/>
    <dgm:cxn modelId="{F706D7BD-1696-474C-847F-5AA3654E33F9}" srcId="{DE71DFC1-2C33-47A2-A20F-87365BBF8EFD}" destId="{7324DE9C-A26E-4F4E-BC2B-1CBBDACAC7A1}" srcOrd="0" destOrd="0" parTransId="{2782CEDF-13BF-4C1D-AEE8-F93841891CBC}" sibTransId="{CDD4F16F-D025-4060-B963-692AD92EBFB9}"/>
    <dgm:cxn modelId="{62C5E319-785F-4B40-A877-E1575FE31B89}" type="presOf" srcId="{181B6EE1-11D1-4DCA-B5B4-97C2A677A844}" destId="{58F1F49A-2178-4F10-AF1C-0C5B59C54269}" srcOrd="0" destOrd="0" presId="urn:microsoft.com/office/officeart/2005/8/layout/hierarchy6"/>
    <dgm:cxn modelId="{AD0E1663-86A0-4C7E-8286-BFC03B8979E2}" type="presOf" srcId="{78C81EF5-F00E-4262-852D-C9B9CF74019B}" destId="{86D42370-AF4F-4963-9916-703E0D70BEA3}" srcOrd="1" destOrd="0" presId="urn:microsoft.com/office/officeart/2005/8/layout/hierarchy6"/>
    <dgm:cxn modelId="{DFB187F6-AC01-4A90-A8F5-BA991C5C1D7D}" srcId="{FC470386-CF56-4A72-916C-421582FACF47}" destId="{78C81EF5-F00E-4262-852D-C9B9CF74019B}" srcOrd="3" destOrd="0" parTransId="{60AB924D-1CB3-49A5-B74E-B56FCD194971}" sibTransId="{DB858AB8-2014-442B-A5E4-6331FC9A1660}"/>
    <dgm:cxn modelId="{865F7BEB-098E-45E2-91FB-34DC53C9F281}" type="presOf" srcId="{723469BC-4317-4BCA-B3C9-1C040DEC3BE1}" destId="{0A0F72C3-81CD-462E-9AAA-6F425EC925AA}" srcOrd="0" destOrd="0" presId="urn:microsoft.com/office/officeart/2005/8/layout/hierarchy6"/>
    <dgm:cxn modelId="{66095663-4DF4-4684-BDC6-AE918CD67EE0}" srcId="{A344C1A6-D34F-49B2-A49E-1C93B33E9FAD}" destId="{DE71DFC1-2C33-47A2-A20F-87365BBF8EFD}" srcOrd="1" destOrd="0" parTransId="{6D5B9F80-2908-4F01-A4CE-9AE903F983FC}" sibTransId="{770FA8AB-75F5-465F-A954-D7C0EC842FB0}"/>
    <dgm:cxn modelId="{10575A31-E375-498A-9F70-1E6F9E5208F1}" srcId="{DDD1ADF2-8DC9-46C7-9FBF-C66DE84B1C60}" destId="{181B6EE1-11D1-4DCA-B5B4-97C2A677A844}" srcOrd="1" destOrd="0" parTransId="{DC534483-4124-4D8B-971B-FB1D856DBFA4}" sibTransId="{3124D45A-A6E2-4B36-8C0B-34495C2FE49A}"/>
    <dgm:cxn modelId="{A628D8C0-EFE5-4F66-8783-AE9A0883FDA1}" type="presParOf" srcId="{3F60B77B-1F5F-4D09-9253-77F784AEFB7D}" destId="{49E50AE1-0199-4DEB-BE77-54DE1118DCBC}" srcOrd="0" destOrd="0" presId="urn:microsoft.com/office/officeart/2005/8/layout/hierarchy6"/>
    <dgm:cxn modelId="{9284A0B1-83EA-41A8-87DC-8510BEC96EFD}" type="presParOf" srcId="{49E50AE1-0199-4DEB-BE77-54DE1118DCBC}" destId="{7F7E6190-8DE6-4AF2-9BA1-A1B1B9D51AA9}" srcOrd="0" destOrd="0" presId="urn:microsoft.com/office/officeart/2005/8/layout/hierarchy6"/>
    <dgm:cxn modelId="{C83DCF6F-CB12-4963-BA94-76B01FE5B156}" type="presParOf" srcId="{49E50AE1-0199-4DEB-BE77-54DE1118DCBC}" destId="{51496B9A-05E6-475C-852D-34C6D57AAA72}" srcOrd="1" destOrd="0" presId="urn:microsoft.com/office/officeart/2005/8/layout/hierarchy6"/>
    <dgm:cxn modelId="{4BF5258B-7092-4FC0-9E14-C5370F5E1F41}" type="presParOf" srcId="{51496B9A-05E6-475C-852D-34C6D57AAA72}" destId="{76DB164C-FA77-42DC-A2C7-AD28193772AC}" srcOrd="0" destOrd="0" presId="urn:microsoft.com/office/officeart/2005/8/layout/hierarchy6"/>
    <dgm:cxn modelId="{753C398E-E593-4F31-8551-6170522E0F2B}" type="presParOf" srcId="{76DB164C-FA77-42DC-A2C7-AD28193772AC}" destId="{C0761AE6-D056-4307-B9A4-B244870E175B}" srcOrd="0" destOrd="0" presId="urn:microsoft.com/office/officeart/2005/8/layout/hierarchy6"/>
    <dgm:cxn modelId="{81C8C784-85FB-49D5-B5BF-A97ACB562DC0}" type="presParOf" srcId="{76DB164C-FA77-42DC-A2C7-AD28193772AC}" destId="{8A6F7ED7-E90D-42EC-A3BA-0F613D423F6C}" srcOrd="1" destOrd="0" presId="urn:microsoft.com/office/officeart/2005/8/layout/hierarchy6"/>
    <dgm:cxn modelId="{AA576572-EDC5-41B9-847E-228F9594AEFF}" type="presParOf" srcId="{8A6F7ED7-E90D-42EC-A3BA-0F613D423F6C}" destId="{36AFAC2E-86FE-4EEF-90C6-5ACBC3518066}" srcOrd="0" destOrd="0" presId="urn:microsoft.com/office/officeart/2005/8/layout/hierarchy6"/>
    <dgm:cxn modelId="{BA66C74F-0E03-4090-97DE-94D8518E9471}" type="presParOf" srcId="{8A6F7ED7-E90D-42EC-A3BA-0F613D423F6C}" destId="{2A445F07-BC70-42A6-837E-E3C8627CE121}" srcOrd="1" destOrd="0" presId="urn:microsoft.com/office/officeart/2005/8/layout/hierarchy6"/>
    <dgm:cxn modelId="{A32F3C35-ACF6-415F-BF43-19FB2AE460ED}" type="presParOf" srcId="{2A445F07-BC70-42A6-837E-E3C8627CE121}" destId="{78986B36-295A-4FC0-A52F-14017F091B2F}" srcOrd="0" destOrd="0" presId="urn:microsoft.com/office/officeart/2005/8/layout/hierarchy6"/>
    <dgm:cxn modelId="{7F88E147-91FF-4401-A233-73D31032840E}" type="presParOf" srcId="{2A445F07-BC70-42A6-837E-E3C8627CE121}" destId="{1F1F1807-9DD1-4DF8-BB29-2EAA618F8450}" srcOrd="1" destOrd="0" presId="urn:microsoft.com/office/officeart/2005/8/layout/hierarchy6"/>
    <dgm:cxn modelId="{62006A3A-C251-45A2-8942-58CE770D61B4}" type="presParOf" srcId="{1F1F1807-9DD1-4DF8-BB29-2EAA618F8450}" destId="{0A0F72C3-81CD-462E-9AAA-6F425EC925AA}" srcOrd="0" destOrd="0" presId="urn:microsoft.com/office/officeart/2005/8/layout/hierarchy6"/>
    <dgm:cxn modelId="{3681BF35-3EA0-4463-8A02-923A988DEEA7}" type="presParOf" srcId="{1F1F1807-9DD1-4DF8-BB29-2EAA618F8450}" destId="{A5A024C1-2FCE-416A-ADBD-6B18AC7E937D}" srcOrd="1" destOrd="0" presId="urn:microsoft.com/office/officeart/2005/8/layout/hierarchy6"/>
    <dgm:cxn modelId="{AFD5F027-9528-494D-954B-D39571368B5B}" type="presParOf" srcId="{A5A024C1-2FCE-416A-ADBD-6B18AC7E937D}" destId="{33B07FC9-8809-4EBE-88F1-11B76F4C3003}" srcOrd="0" destOrd="0" presId="urn:microsoft.com/office/officeart/2005/8/layout/hierarchy6"/>
    <dgm:cxn modelId="{1B197D23-A30C-41FA-A718-A36FDF1127EC}" type="presParOf" srcId="{A5A024C1-2FCE-416A-ADBD-6B18AC7E937D}" destId="{81B72343-19B1-42B9-A242-CA4C8864DD20}" srcOrd="1" destOrd="0" presId="urn:microsoft.com/office/officeart/2005/8/layout/hierarchy6"/>
    <dgm:cxn modelId="{82D9C551-017B-46FF-B8A7-6E853F347E14}" type="presParOf" srcId="{1F1F1807-9DD1-4DF8-BB29-2EAA618F8450}" destId="{D5AE999B-CEBD-459B-A348-6176B03ACE48}" srcOrd="2" destOrd="0" presId="urn:microsoft.com/office/officeart/2005/8/layout/hierarchy6"/>
    <dgm:cxn modelId="{BBEA4D4E-23CD-4C16-9943-8831F7E2EA42}" type="presParOf" srcId="{1F1F1807-9DD1-4DF8-BB29-2EAA618F8450}" destId="{E154B19F-0B32-4A6B-8AA6-7D0EE42F675B}" srcOrd="3" destOrd="0" presId="urn:microsoft.com/office/officeart/2005/8/layout/hierarchy6"/>
    <dgm:cxn modelId="{B241F334-B25E-4D1F-9BEB-3267F4FD035A}" type="presParOf" srcId="{E154B19F-0B32-4A6B-8AA6-7D0EE42F675B}" destId="{58F1F49A-2178-4F10-AF1C-0C5B59C54269}" srcOrd="0" destOrd="0" presId="urn:microsoft.com/office/officeart/2005/8/layout/hierarchy6"/>
    <dgm:cxn modelId="{E6ED0744-BAE4-4E7B-8107-6C488CB8B42F}" type="presParOf" srcId="{E154B19F-0B32-4A6B-8AA6-7D0EE42F675B}" destId="{8EBCEFE1-7D5B-4AEF-A9DE-7FAB29F1AE68}" srcOrd="1" destOrd="0" presId="urn:microsoft.com/office/officeart/2005/8/layout/hierarchy6"/>
    <dgm:cxn modelId="{D24E1A92-80B4-432A-ADD6-22A411348727}" type="presParOf" srcId="{8A6F7ED7-E90D-42EC-A3BA-0F613D423F6C}" destId="{6A325836-F33C-4A9B-AAB1-87A2002DA310}" srcOrd="2" destOrd="0" presId="urn:microsoft.com/office/officeart/2005/8/layout/hierarchy6"/>
    <dgm:cxn modelId="{6964B842-142A-4307-8F06-49081E9468E9}" type="presParOf" srcId="{8A6F7ED7-E90D-42EC-A3BA-0F613D423F6C}" destId="{99688B52-48C6-4C60-8E65-166450BC77AD}" srcOrd="3" destOrd="0" presId="urn:microsoft.com/office/officeart/2005/8/layout/hierarchy6"/>
    <dgm:cxn modelId="{EB368068-BDF7-4C78-A61D-377D28B43EA6}" type="presParOf" srcId="{99688B52-48C6-4C60-8E65-166450BC77AD}" destId="{54B4262B-0EA6-4482-B5E2-BB4F0239D2E5}" srcOrd="0" destOrd="0" presId="urn:microsoft.com/office/officeart/2005/8/layout/hierarchy6"/>
    <dgm:cxn modelId="{7B8F186F-8957-4DCE-98AA-E8893C0EAEE5}" type="presParOf" srcId="{99688B52-48C6-4C60-8E65-166450BC77AD}" destId="{DD982E3A-1539-458A-A231-84E751C005DE}" srcOrd="1" destOrd="0" presId="urn:microsoft.com/office/officeart/2005/8/layout/hierarchy6"/>
    <dgm:cxn modelId="{E1C7B75D-1925-4F85-873E-D5584FAC0E65}" type="presParOf" srcId="{DD982E3A-1539-458A-A231-84E751C005DE}" destId="{6F0B7D31-05E8-4B8E-8CFB-6FD3CFE63B43}" srcOrd="0" destOrd="0" presId="urn:microsoft.com/office/officeart/2005/8/layout/hierarchy6"/>
    <dgm:cxn modelId="{95C37DF3-A907-4087-8B99-3EBF6AD83A71}" type="presParOf" srcId="{DD982E3A-1539-458A-A231-84E751C005DE}" destId="{ACDD50A4-1E5D-497B-830F-5308CAC455ED}" srcOrd="1" destOrd="0" presId="urn:microsoft.com/office/officeart/2005/8/layout/hierarchy6"/>
    <dgm:cxn modelId="{22B6BC05-C9D9-4AB7-87AA-EE75911DF149}" type="presParOf" srcId="{ACDD50A4-1E5D-497B-830F-5308CAC455ED}" destId="{101317EA-F66E-4DC8-B082-22F3C48E1B4B}" srcOrd="0" destOrd="0" presId="urn:microsoft.com/office/officeart/2005/8/layout/hierarchy6"/>
    <dgm:cxn modelId="{903AFC9C-233A-49CF-83F2-6850F0F37598}" type="presParOf" srcId="{ACDD50A4-1E5D-497B-830F-5308CAC455ED}" destId="{CDC1BB28-1393-4DAD-BB3D-55C090D9AC73}" srcOrd="1" destOrd="0" presId="urn:microsoft.com/office/officeart/2005/8/layout/hierarchy6"/>
    <dgm:cxn modelId="{1B2229C0-82C0-462F-9269-538C884ED8A2}" type="presParOf" srcId="{3F60B77B-1F5F-4D09-9253-77F784AEFB7D}" destId="{AF4BE0B7-5F71-43DD-9C86-877C18A05950}" srcOrd="1" destOrd="0" presId="urn:microsoft.com/office/officeart/2005/8/layout/hierarchy6"/>
    <dgm:cxn modelId="{1188C2A0-6196-4336-95EB-32410AB11430}" type="presParOf" srcId="{AF4BE0B7-5F71-43DD-9C86-877C18A05950}" destId="{E1DDA517-AD32-4B6F-A730-8D9BBFD5A3C0}" srcOrd="0" destOrd="0" presId="urn:microsoft.com/office/officeart/2005/8/layout/hierarchy6"/>
    <dgm:cxn modelId="{6AC5ACBC-2D59-4B2C-ABCA-CE629EA53F4D}" type="presParOf" srcId="{E1DDA517-AD32-4B6F-A730-8D9BBFD5A3C0}" destId="{86EBC149-07A3-4718-A3BC-43F7F7F2112A}" srcOrd="0" destOrd="0" presId="urn:microsoft.com/office/officeart/2005/8/layout/hierarchy6"/>
    <dgm:cxn modelId="{13C92518-8DAF-4C98-B23F-787BE499AA02}" type="presParOf" srcId="{E1DDA517-AD32-4B6F-A730-8D9BBFD5A3C0}" destId="{71872FCD-E788-4443-8964-A70EFECB1BF3}" srcOrd="1" destOrd="0" presId="urn:microsoft.com/office/officeart/2005/8/layout/hierarchy6"/>
    <dgm:cxn modelId="{D12A7B42-5B79-4FD7-83DF-CE6ACA92DD1E}" type="presParOf" srcId="{AF4BE0B7-5F71-43DD-9C86-877C18A05950}" destId="{12CDF951-7AD1-49F2-8A93-63A994AE7382}" srcOrd="1" destOrd="0" presId="urn:microsoft.com/office/officeart/2005/8/layout/hierarchy6"/>
    <dgm:cxn modelId="{01A4A5C8-DEBB-43CA-BA94-F13CE53FA779}" type="presParOf" srcId="{12CDF951-7AD1-49F2-8A93-63A994AE7382}" destId="{E52C8CCC-5D0C-4392-9A55-7289C5990857}" srcOrd="0" destOrd="0" presId="urn:microsoft.com/office/officeart/2005/8/layout/hierarchy6"/>
    <dgm:cxn modelId="{C0C1BF4C-6AE3-43B2-828F-6C7E05511021}" type="presParOf" srcId="{AF4BE0B7-5F71-43DD-9C86-877C18A05950}" destId="{009F1BBE-FF85-490E-903C-889A417A0ECC}" srcOrd="2" destOrd="0" presId="urn:microsoft.com/office/officeart/2005/8/layout/hierarchy6"/>
    <dgm:cxn modelId="{3F03C6FC-1B6C-4F74-A34B-DE25E6B016A8}" type="presParOf" srcId="{009F1BBE-FF85-490E-903C-889A417A0ECC}" destId="{B41CE2E7-AA06-4F1A-BD0E-1D6BC3EEB055}" srcOrd="0" destOrd="0" presId="urn:microsoft.com/office/officeart/2005/8/layout/hierarchy6"/>
    <dgm:cxn modelId="{B0DF8BC7-AB41-4DB9-BA68-7FC90DA2758C}" type="presParOf" srcId="{009F1BBE-FF85-490E-903C-889A417A0ECC}" destId="{318D6E84-DF45-4BF9-A4FB-C447CC9E0E95}" srcOrd="1" destOrd="0" presId="urn:microsoft.com/office/officeart/2005/8/layout/hierarchy6"/>
    <dgm:cxn modelId="{9AC85665-3218-4307-8EDE-1F4F577EC8CE}" type="presParOf" srcId="{AF4BE0B7-5F71-43DD-9C86-877C18A05950}" destId="{3CCA55D3-620A-4370-9C7A-F3FEC46250E8}" srcOrd="3" destOrd="0" presId="urn:microsoft.com/office/officeart/2005/8/layout/hierarchy6"/>
    <dgm:cxn modelId="{800BBB25-3F2F-4050-B7EB-DABA4B9E903C}" type="presParOf" srcId="{3CCA55D3-620A-4370-9C7A-F3FEC46250E8}" destId="{94B7203A-1D24-4E4D-BDD4-ECF7EAA9CCCD}" srcOrd="0" destOrd="0" presId="urn:microsoft.com/office/officeart/2005/8/layout/hierarchy6"/>
    <dgm:cxn modelId="{8A9A47DB-2F78-49A4-9716-6DBAA3608C40}" type="presParOf" srcId="{AF4BE0B7-5F71-43DD-9C86-877C18A05950}" destId="{153438FD-B5A5-4874-BCD0-08F8962A12E1}" srcOrd="4" destOrd="0" presId="urn:microsoft.com/office/officeart/2005/8/layout/hierarchy6"/>
    <dgm:cxn modelId="{E2EE4693-E92D-497E-AD2D-27EB88271C44}" type="presParOf" srcId="{153438FD-B5A5-4874-BCD0-08F8962A12E1}" destId="{E5A8EF7E-EAC8-44A6-823F-D4E7226FB115}" srcOrd="0" destOrd="0" presId="urn:microsoft.com/office/officeart/2005/8/layout/hierarchy6"/>
    <dgm:cxn modelId="{3BAFFCCD-A2AF-4D5D-A6E8-6770A679CAA0}" type="presParOf" srcId="{153438FD-B5A5-4874-BCD0-08F8962A12E1}" destId="{86D42370-AF4F-4963-9916-703E0D70BEA3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B99CD7-DF52-48E8-8F6D-260A0A671E55}">
      <dsp:nvSpPr>
        <dsp:cNvPr id="0" name=""/>
        <dsp:cNvSpPr/>
      </dsp:nvSpPr>
      <dsp:spPr>
        <a:xfrm>
          <a:off x="1912167" y="0"/>
          <a:ext cx="1912167" cy="1393480"/>
        </a:xfrm>
        <a:prstGeom prst="trapezoid">
          <a:avLst>
            <a:gd name="adj" fmla="val 68611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912167" y="0"/>
        <a:ext cx="1912167" cy="1393480"/>
      </dsp:txXfrm>
    </dsp:sp>
    <dsp:sp modelId="{FC4ACFC0-A08E-45F6-B88A-B4956DC4C877}">
      <dsp:nvSpPr>
        <dsp:cNvPr id="0" name=""/>
        <dsp:cNvSpPr/>
      </dsp:nvSpPr>
      <dsp:spPr>
        <a:xfrm>
          <a:off x="956083" y="1393480"/>
          <a:ext cx="3824335" cy="1393480"/>
        </a:xfrm>
        <a:prstGeom prst="trapezoid">
          <a:avLst>
            <a:gd name="adj" fmla="val 68611"/>
          </a:avLst>
        </a:prstGeom>
        <a:solidFill>
          <a:schemeClr val="accent5">
            <a:hueOff val="-743237"/>
            <a:satOff val="21182"/>
            <a:lumOff val="-1539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25342" y="1393480"/>
        <a:ext cx="2485817" cy="1393480"/>
      </dsp:txXfrm>
    </dsp:sp>
    <dsp:sp modelId="{A94C9AB2-0CCD-4CF3-B905-C6EB23F66508}">
      <dsp:nvSpPr>
        <dsp:cNvPr id="0" name=""/>
        <dsp:cNvSpPr/>
      </dsp:nvSpPr>
      <dsp:spPr>
        <a:xfrm>
          <a:off x="0" y="2786960"/>
          <a:ext cx="5736503" cy="1393480"/>
        </a:xfrm>
        <a:prstGeom prst="trapezoid">
          <a:avLst>
            <a:gd name="adj" fmla="val 68611"/>
          </a:avLst>
        </a:prstGeom>
        <a:solidFill>
          <a:schemeClr val="accent5">
            <a:hueOff val="-1486474"/>
            <a:satOff val="42364"/>
            <a:lumOff val="-3078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03888" y="2786960"/>
        <a:ext cx="3728726" cy="13934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A8EF7E-EAC8-44A6-823F-D4E7226FB115}">
      <dsp:nvSpPr>
        <dsp:cNvPr id="0" name=""/>
        <dsp:cNvSpPr/>
      </dsp:nvSpPr>
      <dsp:spPr>
        <a:xfrm>
          <a:off x="0" y="3641754"/>
          <a:ext cx="11449049" cy="1547410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>
              <a:solidFill>
                <a:schemeClr val="tx1"/>
              </a:solidFill>
            </a:rPr>
            <a:t>Муниципальный уровень</a:t>
          </a:r>
        </a:p>
      </dsp:txBody>
      <dsp:txXfrm>
        <a:off x="0" y="3641754"/>
        <a:ext cx="3434715" cy="1547410"/>
      </dsp:txXfrm>
    </dsp:sp>
    <dsp:sp modelId="{B41CE2E7-AA06-4F1A-BD0E-1D6BC3EEB055}">
      <dsp:nvSpPr>
        <dsp:cNvPr id="0" name=""/>
        <dsp:cNvSpPr/>
      </dsp:nvSpPr>
      <dsp:spPr>
        <a:xfrm>
          <a:off x="0" y="1836442"/>
          <a:ext cx="11449049" cy="1547410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>
              <a:solidFill>
                <a:schemeClr val="bg1"/>
              </a:solidFill>
            </a:rPr>
            <a:t>Межмуниципальный уровень</a:t>
          </a:r>
        </a:p>
      </dsp:txBody>
      <dsp:txXfrm>
        <a:off x="0" y="1836442"/>
        <a:ext cx="3434715" cy="1547410"/>
      </dsp:txXfrm>
    </dsp:sp>
    <dsp:sp modelId="{86EBC149-07A3-4718-A3BC-43F7F7F2112A}">
      <dsp:nvSpPr>
        <dsp:cNvPr id="0" name=""/>
        <dsp:cNvSpPr/>
      </dsp:nvSpPr>
      <dsp:spPr>
        <a:xfrm>
          <a:off x="0" y="31129"/>
          <a:ext cx="11449049" cy="1547410"/>
        </a:xfrm>
        <a:prstGeom prst="roundRect">
          <a:avLst>
            <a:gd name="adj" fmla="val 1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>
              <a:solidFill>
                <a:schemeClr val="bg1"/>
              </a:solidFill>
            </a:rPr>
            <a:t>Региональный уровень</a:t>
          </a:r>
        </a:p>
      </dsp:txBody>
      <dsp:txXfrm>
        <a:off x="0" y="31129"/>
        <a:ext cx="3434715" cy="1547410"/>
      </dsp:txXfrm>
    </dsp:sp>
    <dsp:sp modelId="{C0761AE6-D056-4307-B9A4-B244870E175B}">
      <dsp:nvSpPr>
        <dsp:cNvPr id="0" name=""/>
        <dsp:cNvSpPr/>
      </dsp:nvSpPr>
      <dsp:spPr>
        <a:xfrm>
          <a:off x="6746141" y="160080"/>
          <a:ext cx="1854107" cy="800810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solidFill>
                <a:schemeClr val="tx1"/>
              </a:solidFill>
            </a:rPr>
            <a:t>ЕЦДС</a:t>
          </a:r>
        </a:p>
      </dsp:txBody>
      <dsp:txXfrm>
        <a:off x="6769596" y="183535"/>
        <a:ext cx="1807197" cy="753900"/>
      </dsp:txXfrm>
    </dsp:sp>
    <dsp:sp modelId="{36AFAC2E-86FE-4EEF-90C6-5ACBC3518066}">
      <dsp:nvSpPr>
        <dsp:cNvPr id="0" name=""/>
        <dsp:cNvSpPr/>
      </dsp:nvSpPr>
      <dsp:spPr>
        <a:xfrm>
          <a:off x="6070120" y="960891"/>
          <a:ext cx="1603073" cy="515803"/>
        </a:xfrm>
        <a:custGeom>
          <a:avLst/>
          <a:gdLst/>
          <a:ahLst/>
          <a:cxnLst/>
          <a:rect l="0" t="0" r="0" b="0"/>
          <a:pathLst>
            <a:path>
              <a:moveTo>
                <a:pt x="1603073" y="0"/>
              </a:moveTo>
              <a:lnTo>
                <a:pt x="1603073" y="257901"/>
              </a:lnTo>
              <a:lnTo>
                <a:pt x="0" y="257901"/>
              </a:lnTo>
              <a:lnTo>
                <a:pt x="0" y="515803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986B36-295A-4FC0-A52F-14017F091B2F}">
      <dsp:nvSpPr>
        <dsp:cNvPr id="0" name=""/>
        <dsp:cNvSpPr/>
      </dsp:nvSpPr>
      <dsp:spPr>
        <a:xfrm>
          <a:off x="4127598" y="1476694"/>
          <a:ext cx="3885045" cy="1289508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>
              <a:solidFill>
                <a:schemeClr val="tx1"/>
              </a:solidFill>
            </a:rPr>
            <a:t>Диспетчерские службы скорой медицинской помощи медицинских округов</a:t>
          </a:r>
        </a:p>
      </dsp:txBody>
      <dsp:txXfrm>
        <a:off x="4165366" y="1514462"/>
        <a:ext cx="3809509" cy="1213972"/>
      </dsp:txXfrm>
    </dsp:sp>
    <dsp:sp modelId="{0A0F72C3-81CD-462E-9AAA-6F425EC925AA}">
      <dsp:nvSpPr>
        <dsp:cNvPr id="0" name=""/>
        <dsp:cNvSpPr/>
      </dsp:nvSpPr>
      <dsp:spPr>
        <a:xfrm>
          <a:off x="4660294" y="2766203"/>
          <a:ext cx="1409826" cy="515803"/>
        </a:xfrm>
        <a:custGeom>
          <a:avLst/>
          <a:gdLst/>
          <a:ahLst/>
          <a:cxnLst/>
          <a:rect l="0" t="0" r="0" b="0"/>
          <a:pathLst>
            <a:path>
              <a:moveTo>
                <a:pt x="1409826" y="0"/>
              </a:moveTo>
              <a:lnTo>
                <a:pt x="1409826" y="257901"/>
              </a:lnTo>
              <a:lnTo>
                <a:pt x="0" y="257901"/>
              </a:lnTo>
              <a:lnTo>
                <a:pt x="0" y="515803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B07FC9-8809-4EBE-88F1-11B76F4C3003}">
      <dsp:nvSpPr>
        <dsp:cNvPr id="0" name=""/>
        <dsp:cNvSpPr/>
      </dsp:nvSpPr>
      <dsp:spPr>
        <a:xfrm>
          <a:off x="3435992" y="3282007"/>
          <a:ext cx="2448603" cy="1289508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>
              <a:solidFill>
                <a:schemeClr val="tx1"/>
              </a:solidFill>
            </a:rPr>
            <a:t>Отделения скорой медицинской помощи </a:t>
          </a:r>
        </a:p>
      </dsp:txBody>
      <dsp:txXfrm>
        <a:off x="3473760" y="3319775"/>
        <a:ext cx="2373067" cy="1213972"/>
      </dsp:txXfrm>
    </dsp:sp>
    <dsp:sp modelId="{D5AE999B-CEBD-459B-A348-6176B03ACE48}">
      <dsp:nvSpPr>
        <dsp:cNvPr id="0" name=""/>
        <dsp:cNvSpPr/>
      </dsp:nvSpPr>
      <dsp:spPr>
        <a:xfrm>
          <a:off x="6070120" y="2766203"/>
          <a:ext cx="1514441" cy="5158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901"/>
              </a:lnTo>
              <a:lnTo>
                <a:pt x="1514441" y="257901"/>
              </a:lnTo>
              <a:lnTo>
                <a:pt x="1514441" y="515803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F1F49A-2178-4F10-AF1C-0C5B59C54269}">
      <dsp:nvSpPr>
        <dsp:cNvPr id="0" name=""/>
        <dsp:cNvSpPr/>
      </dsp:nvSpPr>
      <dsp:spPr>
        <a:xfrm>
          <a:off x="6464874" y="3282007"/>
          <a:ext cx="2239374" cy="1289508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>
              <a:solidFill>
                <a:schemeClr val="tx1"/>
              </a:solidFill>
            </a:rPr>
            <a:t>Станции скорой медицинской помощи </a:t>
          </a:r>
        </a:p>
      </dsp:txBody>
      <dsp:txXfrm>
        <a:off x="6502642" y="3319775"/>
        <a:ext cx="2163838" cy="1213972"/>
      </dsp:txXfrm>
    </dsp:sp>
    <dsp:sp modelId="{6A325836-F33C-4A9B-AAB1-87A2002DA310}">
      <dsp:nvSpPr>
        <dsp:cNvPr id="0" name=""/>
        <dsp:cNvSpPr/>
      </dsp:nvSpPr>
      <dsp:spPr>
        <a:xfrm>
          <a:off x="7673194" y="960891"/>
          <a:ext cx="2578464" cy="5158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901"/>
              </a:lnTo>
              <a:lnTo>
                <a:pt x="2578464" y="257901"/>
              </a:lnTo>
              <a:lnTo>
                <a:pt x="2578464" y="515803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B4262B-0EA6-4482-B5E2-BB4F0239D2E5}">
      <dsp:nvSpPr>
        <dsp:cNvPr id="0" name=""/>
        <dsp:cNvSpPr/>
      </dsp:nvSpPr>
      <dsp:spPr>
        <a:xfrm>
          <a:off x="9284527" y="1476694"/>
          <a:ext cx="1934263" cy="1289508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>
              <a:solidFill>
                <a:schemeClr val="tx1"/>
              </a:solidFill>
            </a:rPr>
            <a:t>Медицинские организации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>
              <a:solidFill>
                <a:schemeClr val="tx1"/>
              </a:solidFill>
            </a:rPr>
            <a:t>3 уровня</a:t>
          </a:r>
        </a:p>
      </dsp:txBody>
      <dsp:txXfrm>
        <a:off x="9322295" y="1514462"/>
        <a:ext cx="1858727" cy="1213972"/>
      </dsp:txXfrm>
    </dsp:sp>
    <dsp:sp modelId="{6F0B7D31-05E8-4B8E-8CFB-6FD3CFE63B43}">
      <dsp:nvSpPr>
        <dsp:cNvPr id="0" name=""/>
        <dsp:cNvSpPr/>
      </dsp:nvSpPr>
      <dsp:spPr>
        <a:xfrm>
          <a:off x="10205939" y="2766203"/>
          <a:ext cx="91440" cy="5158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15803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1317EA-F66E-4DC8-B082-22F3C48E1B4B}">
      <dsp:nvSpPr>
        <dsp:cNvPr id="0" name=""/>
        <dsp:cNvSpPr/>
      </dsp:nvSpPr>
      <dsp:spPr>
        <a:xfrm>
          <a:off x="9284527" y="3282007"/>
          <a:ext cx="1934263" cy="1289508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>
              <a:solidFill>
                <a:schemeClr val="tx1"/>
              </a:solidFill>
            </a:rPr>
            <a:t>Медицинские организации 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>
              <a:solidFill>
                <a:schemeClr val="tx1"/>
              </a:solidFill>
            </a:rPr>
            <a:t> 1 и 2 уровня</a:t>
          </a:r>
        </a:p>
      </dsp:txBody>
      <dsp:txXfrm>
        <a:off x="9322295" y="3319775"/>
        <a:ext cx="1858727" cy="12139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0.87229</cdr:x>
      <cdr:y>0.03355</cdr:y>
    </cdr:from>
    <cdr:to>
      <cdr:x>0.98407</cdr:x>
      <cdr:y>0.12902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784621" y="173681"/>
          <a:ext cx="1125709" cy="4942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2400" b="1" dirty="0">
              <a:solidFill>
                <a:srgbClr val="FF0000"/>
              </a:solidFill>
            </a:rPr>
            <a:t>+643%</a:t>
          </a:r>
        </a:p>
        <a:p xmlns:a="http://schemas.openxmlformats.org/drawingml/2006/main">
          <a:endParaRPr lang="ru-RU" sz="20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54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54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A77F1-5986-4899-BBBA-377FE709D159}" type="datetimeFigureOut">
              <a:rPr lang="ru-RU" smtClean="0"/>
              <a:t>9.12.21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5075"/>
            <a:ext cx="5924550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2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29492-C788-4F08-B107-363628D0E7F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274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29492-C788-4F08-B107-363628D0E7FE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13769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28F11-538A-AA4B-92BC-0BAF2667E11E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68227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75006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3718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28F11-538A-AA4B-92BC-0BAF2667E11E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0987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78991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21662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2063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57977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70710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322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Мы</a:t>
            </a:r>
            <a:r>
              <a:rPr lang="ru-RU" baseline="0" dirty="0" smtClean="0"/>
              <a:t> </a:t>
            </a:r>
            <a:r>
              <a:rPr lang="ru-RU" dirty="0" smtClean="0"/>
              <a:t>начинаем наши презентации об организации любой</a:t>
            </a:r>
            <a:r>
              <a:rPr lang="ru-RU" baseline="0" dirty="0" smtClean="0"/>
              <a:t> медицинской помощи с 5-ти традиционных слайдов, отражающих наши территориально-</a:t>
            </a:r>
            <a:r>
              <a:rPr lang="ru-RU" baseline="0" dirty="0" err="1" smtClean="0"/>
              <a:t>медициские</a:t>
            </a:r>
            <a:r>
              <a:rPr lang="ru-RU" baseline="0" dirty="0" smtClean="0"/>
              <a:t> особенности исходя из которых строится любая стратегия развития медицинской помощи. </a:t>
            </a:r>
          </a:p>
          <a:p>
            <a:r>
              <a:rPr lang="ru-RU" baseline="0" dirty="0" err="1" smtClean="0"/>
              <a:t>Общирная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территрия</a:t>
            </a:r>
            <a:r>
              <a:rPr lang="ru-RU" baseline="0" dirty="0" smtClean="0"/>
              <a:t> - 12 московских областей</a:t>
            </a:r>
          </a:p>
          <a:p>
            <a:r>
              <a:rPr lang="ru-RU" baseline="0" dirty="0" smtClean="0"/>
              <a:t>Низкая плотность населения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28F11-538A-AA4B-92BC-0BAF2667E11E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37909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17899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21933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28F11-538A-AA4B-92BC-0BAF2667E11E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80192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32219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52396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28F11-538A-AA4B-92BC-0BAF2667E11E}" type="slidenum">
              <a:rPr lang="ru-RU" smtClean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28969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52806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82858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6861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1514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246063" y="808038"/>
            <a:ext cx="7194551" cy="40481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endParaRPr lang="ru-RU" sz="1050" dirty="0">
              <a:effectLst/>
              <a:latin typeface="+mn-lt"/>
              <a:ea typeface="Calibri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9576B2-0A48-454F-B692-21D28613BF6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279434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42905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0975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28F11-538A-AA4B-92BC-0BAF2667E11E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3525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29704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83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4084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9410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2969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84368" y="6205537"/>
            <a:ext cx="1072314" cy="319088"/>
          </a:xfrm>
          <a:prstGeom prst="rect">
            <a:avLst/>
          </a:prstGeom>
        </p:spPr>
        <p:txBody>
          <a:bodyPr/>
          <a:lstStyle/>
          <a:p>
            <a:fld id="{CBC14451-0C2C-4BC6-907B-10202785DE7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4219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748211" y="6535458"/>
            <a:ext cx="1072314" cy="319088"/>
          </a:xfrm>
          <a:prstGeom prst="rect">
            <a:avLst/>
          </a:prstGeom>
        </p:spPr>
        <p:txBody>
          <a:bodyPr/>
          <a:lstStyle/>
          <a:p>
            <a:fld id="{96DABD8B-5137-4A1E-B36A-1442512D57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377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748211" y="6535458"/>
            <a:ext cx="1072314" cy="319088"/>
          </a:xfrm>
          <a:prstGeom prst="rect">
            <a:avLst/>
          </a:prstGeom>
        </p:spPr>
        <p:txBody>
          <a:bodyPr/>
          <a:lstStyle/>
          <a:p>
            <a:fld id="{96DABD8B-5137-4A1E-B36A-1442512D57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1687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353800" y="6152356"/>
            <a:ext cx="605589" cy="3190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96DABD8B-5137-4A1E-B36A-1442512D57C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926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347450" y="6205537"/>
            <a:ext cx="1072314" cy="319088"/>
          </a:xfrm>
          <a:prstGeom prst="rect">
            <a:avLst/>
          </a:prstGeom>
        </p:spPr>
        <p:txBody>
          <a:bodyPr/>
          <a:lstStyle/>
          <a:p>
            <a:fld id="{96DABD8B-5137-4A1E-B36A-1442512D57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1716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366955" y="6176963"/>
            <a:ext cx="1072314" cy="319088"/>
          </a:xfrm>
          <a:prstGeom prst="rect">
            <a:avLst/>
          </a:prstGeom>
        </p:spPr>
        <p:txBody>
          <a:bodyPr/>
          <a:lstStyle/>
          <a:p>
            <a:fld id="{96DABD8B-5137-4A1E-B36A-1442512D57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3472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10748211" y="6535458"/>
            <a:ext cx="1072314" cy="319088"/>
          </a:xfrm>
          <a:prstGeom prst="rect">
            <a:avLst/>
          </a:prstGeom>
        </p:spPr>
        <p:txBody>
          <a:bodyPr/>
          <a:lstStyle/>
          <a:p>
            <a:fld id="{96DABD8B-5137-4A1E-B36A-1442512D57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9344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353800" y="6183058"/>
            <a:ext cx="1072314" cy="319088"/>
          </a:xfrm>
          <a:prstGeom prst="rect">
            <a:avLst/>
          </a:prstGeom>
        </p:spPr>
        <p:txBody>
          <a:bodyPr/>
          <a:lstStyle/>
          <a:p>
            <a:fld id="{96DABD8B-5137-4A1E-B36A-1442512D57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4536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48211" y="6535458"/>
            <a:ext cx="1072314" cy="319088"/>
          </a:xfrm>
          <a:prstGeom prst="rect">
            <a:avLst/>
          </a:prstGeom>
        </p:spPr>
        <p:txBody>
          <a:bodyPr/>
          <a:lstStyle/>
          <a:p>
            <a:fld id="{96DABD8B-5137-4A1E-B36A-1442512D57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2524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48211" y="6535458"/>
            <a:ext cx="1072314" cy="319088"/>
          </a:xfrm>
          <a:prstGeom prst="rect">
            <a:avLst/>
          </a:prstGeom>
        </p:spPr>
        <p:txBody>
          <a:bodyPr/>
          <a:lstStyle/>
          <a:p>
            <a:fld id="{96DABD8B-5137-4A1E-B36A-1442512D57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2543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48211" y="6535458"/>
            <a:ext cx="1072314" cy="319088"/>
          </a:xfrm>
          <a:prstGeom prst="rect">
            <a:avLst/>
          </a:prstGeom>
        </p:spPr>
        <p:txBody>
          <a:bodyPr/>
          <a:lstStyle/>
          <a:p>
            <a:fld id="{96DABD8B-5137-4A1E-B36A-1442512D57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9631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 userDrawn="1"/>
        </p:nvCxnSpPr>
        <p:spPr>
          <a:xfrm flipH="1">
            <a:off x="11224591" y="6149009"/>
            <a:ext cx="132522" cy="3756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84368" y="6205537"/>
            <a:ext cx="1072314" cy="319088"/>
          </a:xfrm>
          <a:prstGeom prst="rect">
            <a:avLst/>
          </a:prstGeom>
        </p:spPr>
        <p:txBody>
          <a:bodyPr/>
          <a:lstStyle/>
          <a:p>
            <a:fld id="{CBC14451-0C2C-4BC6-907B-10202785DE7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6340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110">
          <p15:clr>
            <a:srgbClr val="F26B43"/>
          </p15:clr>
        </p15:guide>
        <p15:guide id="2" pos="7446">
          <p15:clr>
            <a:srgbClr val="F26B43"/>
          </p15:clr>
        </p15:guide>
        <p15:guide id="3" orient="horz" pos="210">
          <p15:clr>
            <a:srgbClr val="F26B43"/>
          </p15:clr>
        </p15:guide>
        <p15:guide id="4" pos="23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5.jpg"/><Relationship Id="rId7" Type="http://schemas.openxmlformats.org/officeDocument/2006/relationships/image" Target="../media/image2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3.jpeg"/><Relationship Id="rId7" Type="http://schemas.microsoft.com/office/2007/relationships/hdphoto" Target="../media/hdphoto2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37.png"/><Relationship Id="rId4" Type="http://schemas.openxmlformats.org/officeDocument/2006/relationships/image" Target="../media/image34.png"/><Relationship Id="rId9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3.png"/><Relationship Id="rId7" Type="http://schemas.microsoft.com/office/2007/relationships/hdphoto" Target="../media/hdphoto6.wdp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11" Type="http://schemas.microsoft.com/office/2007/relationships/hdphoto" Target="../media/hdphoto7.wdp"/><Relationship Id="rId5" Type="http://schemas.microsoft.com/office/2007/relationships/hdphoto" Target="../media/hdphoto5.wdp"/><Relationship Id="rId10" Type="http://schemas.openxmlformats.org/officeDocument/2006/relationships/image" Target="../media/image48.png"/><Relationship Id="rId4" Type="http://schemas.openxmlformats.org/officeDocument/2006/relationships/image" Target="../media/image44.png"/><Relationship Id="rId9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jpg"/><Relationship Id="rId5" Type="http://schemas.openxmlformats.org/officeDocument/2006/relationships/image" Target="../media/image63.jpg"/><Relationship Id="rId4" Type="http://schemas.openxmlformats.org/officeDocument/2006/relationships/image" Target="../media/image62.jp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65.jp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g"/><Relationship Id="rId5" Type="http://schemas.openxmlformats.org/officeDocument/2006/relationships/image" Target="../media/image67.jpg"/><Relationship Id="rId4" Type="http://schemas.openxmlformats.org/officeDocument/2006/relationships/image" Target="../media/image6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1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microsoft.com/office/2007/relationships/hdphoto" Target="../media/hdphoto9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6.tiff"/><Relationship Id="rId7" Type="http://schemas.openxmlformats.org/officeDocument/2006/relationships/image" Target="../media/image80.png"/><Relationship Id="rId12" Type="http://schemas.microsoft.com/office/2007/relationships/hdphoto" Target="../media/hdphoto6.wdp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11" Type="http://schemas.openxmlformats.org/officeDocument/2006/relationships/image" Target="../media/image45.png"/><Relationship Id="rId5" Type="http://schemas.openxmlformats.org/officeDocument/2006/relationships/image" Target="../media/image78.jpeg"/><Relationship Id="rId10" Type="http://schemas.openxmlformats.org/officeDocument/2006/relationships/image" Target="../media/image82.jpg"/><Relationship Id="rId4" Type="http://schemas.openxmlformats.org/officeDocument/2006/relationships/image" Target="../media/image77.gif"/><Relationship Id="rId9" Type="http://schemas.microsoft.com/office/2007/relationships/hdphoto" Target="../media/hdphoto10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chart" Target="../charts/chart1.xm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10" Type="http://schemas.openxmlformats.org/officeDocument/2006/relationships/image" Target="../media/image14.png"/><Relationship Id="rId4" Type="http://schemas.openxmlformats.org/officeDocument/2006/relationships/chart" Target="../charts/chart2.xml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microsoft.com/office/2007/relationships/hdphoto" Target="../media/hdphoto11.wdp"/><Relationship Id="rId5" Type="http://schemas.openxmlformats.org/officeDocument/2006/relationships/image" Target="../media/image86.png"/><Relationship Id="rId4" Type="http://schemas.openxmlformats.org/officeDocument/2006/relationships/chart" Target="../charts/char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i.mycdn.me/i?r=AyH4iRPQ2q0otWIFepML2LxRggNKk-GLUoy5QBcf8_kwH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90"/>
          <a:stretch/>
        </p:blipFill>
        <p:spPr bwMode="auto">
          <a:xfrm>
            <a:off x="6334190" y="0"/>
            <a:ext cx="58439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8432" y="0"/>
            <a:ext cx="12210432" cy="6858000"/>
          </a:xfrm>
          <a:prstGeom prst="rect">
            <a:avLst/>
          </a:prstGeom>
          <a:gradFill flip="none" rotWithShape="1">
            <a:gsLst>
              <a:gs pos="70000">
                <a:schemeClr val="accent1">
                  <a:alpha val="79000"/>
                </a:schemeClr>
              </a:gs>
              <a:gs pos="52000">
                <a:schemeClr val="accent2"/>
              </a:gs>
              <a:gs pos="100000">
                <a:schemeClr val="accent4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638800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1474" y="4957336"/>
            <a:ext cx="73698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Заместитель директора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департамента здравоохранения </a:t>
            </a:r>
          </a:p>
          <a:p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Ханты-Мансийского автономного округа – Югры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Максим Викторович Малхасьян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1475" y="323464"/>
            <a:ext cx="6383666" cy="4623961"/>
          </a:xfrm>
          <a:prstGeom prst="rect">
            <a:avLst/>
          </a:prstGeom>
          <a:blipFill dpi="0" rotWithShape="1">
            <a:blip r:embed="rId4">
              <a:alphaModFix amt="14000"/>
            </a:blip>
            <a:srcRect/>
            <a:stretch>
              <a:fillRect l="-777" t="-1148" r="-2890" b="-1564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962" y="1331650"/>
            <a:ext cx="7839494" cy="2451119"/>
          </a:xfrm>
          <a:noFill/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Aft>
                <a:spcPts val="1800"/>
              </a:spcAft>
            </a:pPr>
            <a:r>
              <a:rPr lang="ru-RU" altLang="ru-RU" sz="3600" b="1" dirty="0">
                <a:solidFill>
                  <a:schemeClr val="bg1"/>
                </a:solidFill>
                <a:cs typeface="Arial" panose="020B0604020202020204" pitchFamily="34" charset="0"/>
              </a:rPr>
              <a:t>Об итогах работы службы скорой медицинской помощи в Ханты-Мансийском автономном округе – Югре за 2020-2021 годы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77942" y="6368395"/>
            <a:ext cx="351071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377942" y="346763"/>
            <a:ext cx="3191833" cy="3428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4087" y="302712"/>
            <a:ext cx="22107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600" b="1" dirty="0">
                <a:solidFill>
                  <a:schemeClr val="bg1"/>
                </a:solidFill>
                <a:cs typeface="Arial" panose="020B0604020202020204" pitchFamily="34" charset="0"/>
              </a:rPr>
              <a:t>экстренная помощь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761690" y="324562"/>
            <a:ext cx="3420000" cy="3428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47337" y="290030"/>
            <a:ext cx="33111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600" b="1" dirty="0">
                <a:solidFill>
                  <a:schemeClr val="bg1"/>
                </a:solidFill>
                <a:cs typeface="Arial" panose="020B0604020202020204" pitchFamily="34" charset="0"/>
              </a:rPr>
              <a:t>информационные  технологии</a:t>
            </a:r>
            <a:endParaRPr lang="ru-RU" sz="1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373605" y="324562"/>
            <a:ext cx="3708000" cy="3428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478640" y="313551"/>
            <a:ext cx="36257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600" b="1" dirty="0">
                <a:solidFill>
                  <a:schemeClr val="bg1"/>
                </a:solidFill>
                <a:cs typeface="Arial" panose="020B0604020202020204" pitchFamily="34" charset="0"/>
              </a:rPr>
              <a:t>территориальное планирование  </a:t>
            </a:r>
            <a:endParaRPr lang="ru-RU" sz="1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05500" y="6181629"/>
            <a:ext cx="3266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Ханты-Мансийск, 09.12.2021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12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4F55F2B-7AAD-094C-AEC8-C0111FBB99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707"/>
          <a:stretch/>
        </p:blipFill>
        <p:spPr>
          <a:xfrm>
            <a:off x="-41564" y="851241"/>
            <a:ext cx="4347820" cy="3333409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xmlns="" id="{09144F64-D7BD-6B4C-8F24-FCCA27D63E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3" t="28173" r="54393" b="-2047"/>
          <a:stretch/>
        </p:blipFill>
        <p:spPr bwMode="auto">
          <a:xfrm>
            <a:off x="7272779" y="876938"/>
            <a:ext cx="4929630" cy="614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A77B5E2C-9C9D-EF43-9CED-CA3C4273D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64" y="1585762"/>
            <a:ext cx="1854789" cy="2610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xmlns="" id="{D6F3288C-9439-984C-A4AF-6B639C2A4E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5" b="14104"/>
          <a:stretch/>
        </p:blipFill>
        <p:spPr bwMode="auto">
          <a:xfrm>
            <a:off x="-95445" y="3822988"/>
            <a:ext cx="4370462" cy="303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208A5A1-60A3-134B-8D2B-AE299AF189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91467" y="856593"/>
            <a:ext cx="3904817" cy="300381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3C6A7BC-B83E-9C47-AA66-EE88DE3B166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3655" r="28490"/>
          <a:stretch/>
        </p:blipFill>
        <p:spPr>
          <a:xfrm>
            <a:off x="4275017" y="3076147"/>
            <a:ext cx="3892237" cy="381875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97240" y="289467"/>
            <a:ext cx="6313973" cy="424732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Авиамедицинские бригады  в режиме 24</a:t>
            </a:r>
            <a:r>
              <a:rPr lang="en-US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/</a:t>
            </a: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798478" y="-15192"/>
            <a:ext cx="3022572" cy="48033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8526493" y="15416"/>
            <a:ext cx="35665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Санитарная авиация</a:t>
            </a:r>
          </a:p>
        </p:txBody>
      </p:sp>
      <p:sp>
        <p:nvSpPr>
          <p:cNvPr id="20" name="Дуга 19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8154721" y="6214442"/>
            <a:ext cx="2780429" cy="310183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419113" y="6155293"/>
            <a:ext cx="2048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медицинский модуль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127074" y="2890763"/>
            <a:ext cx="2780429" cy="310183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636726" y="2831614"/>
            <a:ext cx="15584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1 самолет </a:t>
            </a:r>
            <a:r>
              <a:rPr 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L410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530881" y="4091819"/>
            <a:ext cx="2780429" cy="310183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98667" y="4032670"/>
            <a:ext cx="18421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5 вертолетов Ми-8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-46618" y="1389239"/>
            <a:ext cx="1945285" cy="310183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14901" y="1337959"/>
            <a:ext cx="949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7 бригад</a:t>
            </a:r>
          </a:p>
        </p:txBody>
      </p:sp>
    </p:spTree>
    <p:extLst>
      <p:ext uri="{BB962C8B-B14F-4D97-AF65-F5344CB8AC3E}">
        <p14:creationId xmlns:p14="http://schemas.microsoft.com/office/powerpoint/2010/main" val="104494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19723" y="6205537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11</a:t>
            </a:fld>
            <a:endParaRPr lang="ru-RU" dirty="0"/>
          </a:p>
        </p:txBody>
      </p:sp>
      <p:pic>
        <p:nvPicPr>
          <p:cNvPr id="28" name="Picture 2" descr="C:\Users\ulyanovaa\Google Диск\ЦМК\1. Приоритетный проект санитарная авиация\1. Стратегия до 24 года\!!!СТАРАТЕГИЯ\Карта санавиации Стратегия авиа 72.png">
            <a:extLst>
              <a:ext uri="{FF2B5EF4-FFF2-40B4-BE49-F238E27FC236}">
                <a16:creationId xmlns:a16="http://schemas.microsoft.com/office/drawing/2014/main" xmlns="" id="{17C16B39-2E02-B140-A215-29F5A2B21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576" y="1422904"/>
            <a:ext cx="8964000" cy="5031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5351B4A7-76B7-204E-A5FE-6960B895972D}"/>
              </a:ext>
            </a:extLst>
          </p:cNvPr>
          <p:cNvSpPr txBox="1"/>
          <p:nvPr/>
        </p:nvSpPr>
        <p:spPr>
          <a:xfrm>
            <a:off x="371475" y="5291040"/>
            <a:ext cx="2194932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 Narrow" panose="020B0606020202030204" pitchFamily="34" charset="0"/>
              </a:rPr>
              <a:t>Среднее </a:t>
            </a:r>
            <a:r>
              <a:rPr lang="ru-RU" dirty="0">
                <a:latin typeface="Arial Narrow" panose="020B0606020202030204" pitchFamily="34" charset="0"/>
              </a:rPr>
              <a:t>временное плечо: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Arial Narrow" panose="020B0606020202030204" pitchFamily="34" charset="0"/>
              </a:rPr>
              <a:t>вертолет – 2 часа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Arial Narrow" panose="020B0606020202030204" pitchFamily="34" charset="0"/>
              </a:rPr>
              <a:t>самолет – 2 часа</a:t>
            </a: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xmlns="" id="{55ED449F-549F-E942-99F6-D1E8261406BD}"/>
              </a:ext>
            </a:extLst>
          </p:cNvPr>
          <p:cNvSpPr/>
          <p:nvPr/>
        </p:nvSpPr>
        <p:spPr>
          <a:xfrm>
            <a:off x="1443000" y="1575819"/>
            <a:ext cx="3307644" cy="2923822"/>
          </a:xfrm>
          <a:prstGeom prst="ellipse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xmlns="" id="{3BFB95CE-6A8B-6645-884E-84AB1F840706}"/>
              </a:ext>
            </a:extLst>
          </p:cNvPr>
          <p:cNvSpPr/>
          <p:nvPr/>
        </p:nvSpPr>
        <p:spPr>
          <a:xfrm>
            <a:off x="4263942" y="2743962"/>
            <a:ext cx="4125267" cy="3663759"/>
          </a:xfrm>
          <a:prstGeom prst="ellipse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xmlns="" id="{1C3433F3-642B-0F42-B0EA-DAB8F3355E6D}"/>
              </a:ext>
            </a:extLst>
          </p:cNvPr>
          <p:cNvSpPr/>
          <p:nvPr/>
        </p:nvSpPr>
        <p:spPr>
          <a:xfrm>
            <a:off x="2411743" y="2021215"/>
            <a:ext cx="4158184" cy="4189794"/>
          </a:xfrm>
          <a:prstGeom prst="ellipse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xmlns="" id="{46578E5C-0B51-F243-90F9-BA426748FEAB}"/>
              </a:ext>
            </a:extLst>
          </p:cNvPr>
          <p:cNvSpPr/>
          <p:nvPr/>
        </p:nvSpPr>
        <p:spPr>
          <a:xfrm>
            <a:off x="7487791" y="2697577"/>
            <a:ext cx="3307644" cy="2923822"/>
          </a:xfrm>
          <a:prstGeom prst="ellipse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291A94E4-2692-CF48-B6B9-CAAD0CB994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048" y="4895364"/>
            <a:ext cx="1219682" cy="340319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385570" y="333375"/>
            <a:ext cx="7689527" cy="1089529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Доступность круглосуточной экстренной помощи в удаленных и труднодоступных территориях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8798478" y="-15192"/>
            <a:ext cx="3022572" cy="48033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8526493" y="15416"/>
            <a:ext cx="35665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Санитарная авиация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419303" y="1889905"/>
            <a:ext cx="13837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 Narrow" panose="020B0606020202030204" pitchFamily="34" charset="0"/>
              </a:rPr>
              <a:t>Аэродромов 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139419" y="1472612"/>
            <a:ext cx="5597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Arial Narrow" panose="020B0606020202030204" pitchFamily="34" charset="0"/>
              </a:rPr>
              <a:t>10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8942738" y="1472612"/>
            <a:ext cx="8156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Arial Narrow" panose="020B0606020202030204" pitchFamily="34" charset="0"/>
              </a:rPr>
              <a:t> 116</a:t>
            </a:r>
            <a:endParaRPr lang="en-US" sz="3200" dirty="0">
              <a:latin typeface="Arial Narrow" panose="020B060602020203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9382048" y="1889905"/>
            <a:ext cx="23439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 Narrow" panose="020B0606020202030204" pitchFamily="34" charset="0"/>
              </a:rPr>
              <a:t>Вертолётных площадок </a:t>
            </a:r>
            <a:endParaRPr lang="ru-RU" dirty="0"/>
          </a:p>
        </p:txBody>
      </p:sp>
      <p:sp>
        <p:nvSpPr>
          <p:cNvPr id="42" name="Дуга 41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798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19723" y="6205537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12</a:t>
            </a:fld>
            <a:endParaRPr lang="ru-RU" dirty="0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DF9A23E3-1B0E-8F47-AE8B-C398A1E842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53" y="1626983"/>
            <a:ext cx="7121567" cy="41984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1475" y="245457"/>
            <a:ext cx="7982816" cy="1089529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Реализация базовых условий при территориальном планировании информатизации здравоохранения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8798478" y="-15193"/>
            <a:ext cx="3022572" cy="539041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8711222" y="-53588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Информационные технологии </a:t>
            </a:r>
            <a:endParaRPr lang="ru-RU" sz="16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здравоохранении</a:t>
            </a:r>
          </a:p>
        </p:txBody>
      </p:sp>
      <p:sp>
        <p:nvSpPr>
          <p:cNvPr id="37" name="Дуга 36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019403" y="1381447"/>
            <a:ext cx="37315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Современные средства связи и высокоскоростной </a:t>
            </a:r>
            <a:r>
              <a:rPr lang="ru-RU" dirty="0" smtClean="0"/>
              <a:t>интернет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711222" y="2630376"/>
            <a:ext cx="30696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Обеспечение </a:t>
            </a:r>
            <a:r>
              <a:rPr lang="ru-RU" dirty="0"/>
              <a:t>высокоскоростным </a:t>
            </a:r>
            <a:r>
              <a:rPr lang="ru-RU" dirty="0" smtClean="0"/>
              <a:t>интернетом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798478" y="4070201"/>
            <a:ext cx="26212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Централизация и единые базы данных МИС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168659" y="5502218"/>
            <a:ext cx="29478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Зональный принцип распределения </a:t>
            </a:r>
            <a:r>
              <a:rPr lang="ru-RU" dirty="0" smtClean="0"/>
              <a:t>ресурсов</a:t>
            </a:r>
            <a:endParaRPr lang="ru-RU" dirty="0"/>
          </a:p>
        </p:txBody>
      </p:sp>
      <p:sp>
        <p:nvSpPr>
          <p:cNvPr id="40" name="Дуга 39"/>
          <p:cNvSpPr/>
          <p:nvPr/>
        </p:nvSpPr>
        <p:spPr>
          <a:xfrm rot="5400000" flipH="1">
            <a:off x="469592" y="-591685"/>
            <a:ext cx="6861925" cy="8536208"/>
          </a:xfrm>
          <a:prstGeom prst="arc">
            <a:avLst>
              <a:gd name="adj1" fmla="val 14248800"/>
              <a:gd name="adj2" fmla="val 18004343"/>
            </a:avLst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Овал 40"/>
          <p:cNvSpPr/>
          <p:nvPr/>
        </p:nvSpPr>
        <p:spPr>
          <a:xfrm>
            <a:off x="7101358" y="1381447"/>
            <a:ext cx="853650" cy="8536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Овал 41"/>
          <p:cNvSpPr/>
          <p:nvPr/>
        </p:nvSpPr>
        <p:spPr>
          <a:xfrm>
            <a:off x="7706826" y="2649201"/>
            <a:ext cx="853650" cy="8536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Овал 42"/>
          <p:cNvSpPr/>
          <p:nvPr/>
        </p:nvSpPr>
        <p:spPr>
          <a:xfrm>
            <a:off x="7656247" y="4092957"/>
            <a:ext cx="853650" cy="8536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Овал 43"/>
          <p:cNvSpPr/>
          <p:nvPr/>
        </p:nvSpPr>
        <p:spPr>
          <a:xfrm>
            <a:off x="6922620" y="5327953"/>
            <a:ext cx="853650" cy="8536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196" name="Picture 4" descr="https://cdn.onlinewebfonts.com/svg/img_56892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897" y="2836633"/>
            <a:ext cx="467202" cy="468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www.nicepng.com/png/detail/363-3634077_website-pagina-web-icono-pn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875" b="96250" l="2927" r="96341">
                        <a14:foregroundMark x1="65488" y1="64750" x2="70122" y2="68750"/>
                      </a14:backgroundRemoval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340" y="1553087"/>
            <a:ext cx="534081" cy="52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cdn.onlinewebfonts.com/svg/img_4520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681" y="5566531"/>
            <a:ext cx="488165" cy="332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img2.freepng.ru/20180404/lgw/kisspng-computer-icons-database-clip-art-database-5ac4ce183efee5.9120435215228472562581.jpg"/>
          <p:cNvPicPr>
            <a:picLocks noChangeAspect="1" noChangeArrowheads="1"/>
          </p:cNvPicPr>
          <p:nvPr/>
        </p:nvPicPr>
        <p:blipFill>
          <a:blip r:embed="rId10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667" y1="22222" x2="2667" y2="22222"/>
                        <a14:foregroundMark x1="93778" y1="12444" x2="93778" y2="12444"/>
                        <a14:foregroundMark x1="97556" y1="20889" x2="97778" y2="42889"/>
                        <a14:foregroundMark x1="97556" y1="44444" x2="97778" y2="79111"/>
                        <a14:foregroundMark x1="96222" y1="63778" x2="88889" y2="71333"/>
                        <a14:foregroundMark x1="87778" y1="80444" x2="87778" y2="80444"/>
                        <a14:foregroundMark x1="83333" y1="25333" x2="83333" y2="25333"/>
                        <a14:foregroundMark x1="90667" y1="21111" x2="90667" y2="21111"/>
                        <a14:foregroundMark x1="9556" y1="21778" x2="9556" y2="21778"/>
                        <a14:foregroundMark x1="20222" y1="27111" x2="40667" y2="30667"/>
                        <a14:foregroundMark x1="50000" y1="31556" x2="70889" y2="29333"/>
                        <a14:foregroundMark x1="94667" y1="28000" x2="77556" y2="35556"/>
                        <a14:foregroundMark x1="19778" y1="34444" x2="44667" y2="38000"/>
                        <a14:foregroundMark x1="11556" y1="50667" x2="36889" y2="56889"/>
                        <a14:foregroundMark x1="2222" y1="19556" x2="2222" y2="77556"/>
                        <a14:foregroundMark x1="1556" y1="19333" x2="8889" y2="9111"/>
                        <a14:foregroundMark x1="18444" y1="5778" x2="45778" y2="889"/>
                        <a14:foregroundMark x1="61111" y1="2222" x2="86000" y2="7778"/>
                        <a14:foregroundMark x1="92000" y1="50000" x2="68000" y2="57556"/>
                        <a14:foregroundMark x1="43778" y1="58222" x2="65778" y2="56222"/>
                        <a14:foregroundMark x1="8444" y1="70222" x2="37778" y2="77778"/>
                        <a14:foregroundMark x1="54000" y1="78444" x2="91111" y2="70000"/>
                        <a14:foregroundMark x1="98222" y1="80889" x2="91333" y2="89333"/>
                        <a14:foregroundMark x1="68889" y1="97333" x2="45556" y2="97556"/>
                        <a14:foregroundMark x1="3778" y1="85778" x2="16667" y2="93111"/>
                        <a14:foregroundMark x1="25333" y1="95333" x2="40222" y2="98222"/>
                        <a14:foregroundMark x1="75778" y1="94667" x2="92667" y2="88889"/>
                        <a14:foregroundMark x1="88000" y1="78444" x2="88000" y2="82222"/>
                        <a14:foregroundMark x1="52222" y1="37778" x2="73333" y2="36000"/>
                        <a14:backgroundMark x1="37111" y1="16000" x2="68444" y2="18444"/>
                      </a14:backgroundRemoval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368" y="4281827"/>
            <a:ext cx="475910" cy="475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01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с двумя скругленными соседними углами 43"/>
          <p:cNvSpPr/>
          <p:nvPr/>
        </p:nvSpPr>
        <p:spPr>
          <a:xfrm rot="5400000" flipV="1">
            <a:off x="8906000" y="3543822"/>
            <a:ext cx="2120273" cy="450808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22000">
                <a:schemeClr val="accent2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798478" y="-15193"/>
            <a:ext cx="3022572" cy="539041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711222" y="-53588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Информационные технологии </a:t>
            </a:r>
            <a:endParaRPr lang="ru-RU" sz="16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здравоохранении</a:t>
            </a:r>
          </a:p>
        </p:txBody>
      </p:sp>
      <p:sp>
        <p:nvSpPr>
          <p:cNvPr id="12" name="Дуга 11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71475" y="333375"/>
            <a:ext cx="7340620" cy="1089529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Цифровизация медицинского документооборота (реализованные проекты) 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71475" y="1422904"/>
            <a:ext cx="5580000" cy="914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00062" y="1508628"/>
            <a:ext cx="742951" cy="7429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25556" y="1556937"/>
            <a:ext cx="41433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Электронная карта вызова скорой медицинской помощи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46861" y="1587716"/>
            <a:ext cx="8374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01.</a:t>
            </a:r>
            <a:endParaRPr lang="ru-RU" sz="3200" b="1" dirty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41050" y="1422904"/>
            <a:ext cx="5580000" cy="914400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6369637" y="1508628"/>
            <a:ext cx="742951" cy="74295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402163" y="1714557"/>
            <a:ext cx="41433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/>
              <a:t>Электронный рецепт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41496" y="1604205"/>
            <a:ext cx="8374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05.</a:t>
            </a:r>
            <a:endParaRPr lang="ru-RU" sz="3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1475" y="2496270"/>
            <a:ext cx="5580000" cy="914400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500062" y="2581994"/>
            <a:ext cx="742951" cy="74295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525556" y="2630303"/>
            <a:ext cx="41433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Электронная история болезни и амбулаторная карта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71921" y="2677571"/>
            <a:ext cx="8374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02.</a:t>
            </a:r>
            <a:endParaRPr lang="ru-RU" sz="3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241050" y="2496270"/>
            <a:ext cx="5580000" cy="914400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6369637" y="2581994"/>
            <a:ext cx="742951" cy="74295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395131" y="2630303"/>
            <a:ext cx="41433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Электронные справки и медицинские заключения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441496" y="2677571"/>
            <a:ext cx="8374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06.</a:t>
            </a:r>
            <a:endParaRPr lang="ru-RU" sz="3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1475" y="3591971"/>
            <a:ext cx="5580000" cy="914400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Овал 28"/>
          <p:cNvSpPr/>
          <p:nvPr/>
        </p:nvSpPr>
        <p:spPr>
          <a:xfrm>
            <a:off x="500062" y="3677695"/>
            <a:ext cx="742951" cy="74295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525556" y="3726004"/>
            <a:ext cx="41433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Электронный лист нетрудоспособности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71921" y="3773272"/>
            <a:ext cx="8374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03.</a:t>
            </a:r>
            <a:endParaRPr lang="ru-RU" sz="3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241050" y="3591971"/>
            <a:ext cx="5580000" cy="914400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Овал 32"/>
          <p:cNvSpPr/>
          <p:nvPr/>
        </p:nvSpPr>
        <p:spPr>
          <a:xfrm>
            <a:off x="6369637" y="3677695"/>
            <a:ext cx="742951" cy="74295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395131" y="3823327"/>
            <a:ext cx="41433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Результаты обследований 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441496" y="3773272"/>
            <a:ext cx="8374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07.</a:t>
            </a:r>
            <a:endParaRPr lang="ru-RU" sz="3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71475" y="4640404"/>
            <a:ext cx="5580000" cy="914400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Овал 36"/>
          <p:cNvSpPr/>
          <p:nvPr/>
        </p:nvSpPr>
        <p:spPr>
          <a:xfrm>
            <a:off x="500062" y="4726128"/>
            <a:ext cx="742951" cy="74295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1525556" y="4929426"/>
            <a:ext cx="41433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Электронное направление на МСЭ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71921" y="4821705"/>
            <a:ext cx="8374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04.</a:t>
            </a:r>
            <a:endParaRPr lang="ru-RU" sz="3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2150710" y="7999362"/>
            <a:ext cx="677091" cy="201482"/>
          </a:xfrm>
        </p:spPr>
        <p:txBody>
          <a:bodyPr/>
          <a:lstStyle/>
          <a:p>
            <a:fld id="{96DABD8B-5137-4A1E-B36A-1442512D57C0}" type="slidenum">
              <a:rPr lang="ru-RU" smtClean="0"/>
              <a:t>13</a:t>
            </a:fld>
            <a:endParaRPr lang="ru-RU" dirty="0"/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8774" y="3607867"/>
            <a:ext cx="2685441" cy="3381782"/>
          </a:xfrm>
          <a:prstGeom prst="rect">
            <a:avLst/>
          </a:prstGeom>
        </p:spPr>
      </p:pic>
      <p:sp>
        <p:nvSpPr>
          <p:cNvPr id="43" name="Прямоугольник 4"/>
          <p:cNvSpPr/>
          <p:nvPr/>
        </p:nvSpPr>
        <p:spPr>
          <a:xfrm>
            <a:off x="9447306" y="3895661"/>
            <a:ext cx="2228755" cy="2114992"/>
          </a:xfrm>
          <a:custGeom>
            <a:avLst/>
            <a:gdLst>
              <a:gd name="connsiteX0" fmla="*/ 0 w 4754880"/>
              <a:gd name="connsiteY0" fmla="*/ 0 h 2643125"/>
              <a:gd name="connsiteX1" fmla="*/ 4754880 w 4754880"/>
              <a:gd name="connsiteY1" fmla="*/ 0 h 2643125"/>
              <a:gd name="connsiteX2" fmla="*/ 4754880 w 4754880"/>
              <a:gd name="connsiteY2" fmla="*/ 2643125 h 2643125"/>
              <a:gd name="connsiteX3" fmla="*/ 0 w 4754880"/>
              <a:gd name="connsiteY3" fmla="*/ 2643125 h 2643125"/>
              <a:gd name="connsiteX4" fmla="*/ 0 w 4754880"/>
              <a:gd name="connsiteY4" fmla="*/ 0 h 2643125"/>
              <a:gd name="connsiteX0" fmla="*/ 26126 w 4754880"/>
              <a:gd name="connsiteY0" fmla="*/ 444137 h 2643125"/>
              <a:gd name="connsiteX1" fmla="*/ 4754880 w 4754880"/>
              <a:gd name="connsiteY1" fmla="*/ 0 h 2643125"/>
              <a:gd name="connsiteX2" fmla="*/ 4754880 w 4754880"/>
              <a:gd name="connsiteY2" fmla="*/ 2643125 h 2643125"/>
              <a:gd name="connsiteX3" fmla="*/ 0 w 4754880"/>
              <a:gd name="connsiteY3" fmla="*/ 2643125 h 2643125"/>
              <a:gd name="connsiteX4" fmla="*/ 26126 w 4754880"/>
              <a:gd name="connsiteY4" fmla="*/ 444137 h 2643125"/>
              <a:gd name="connsiteX0" fmla="*/ 26126 w 4754880"/>
              <a:gd name="connsiteY0" fmla="*/ 1123406 h 3322394"/>
              <a:gd name="connsiteX1" fmla="*/ 3997234 w 4754880"/>
              <a:gd name="connsiteY1" fmla="*/ 0 h 3322394"/>
              <a:gd name="connsiteX2" fmla="*/ 4754880 w 4754880"/>
              <a:gd name="connsiteY2" fmla="*/ 3322394 h 3322394"/>
              <a:gd name="connsiteX3" fmla="*/ 0 w 4754880"/>
              <a:gd name="connsiteY3" fmla="*/ 3322394 h 3322394"/>
              <a:gd name="connsiteX4" fmla="*/ 26126 w 4754880"/>
              <a:gd name="connsiteY4" fmla="*/ 1123406 h 3322394"/>
              <a:gd name="connsiteX0" fmla="*/ 26126 w 3997234"/>
              <a:gd name="connsiteY0" fmla="*/ 1123406 h 3818782"/>
              <a:gd name="connsiteX1" fmla="*/ 3997234 w 3997234"/>
              <a:gd name="connsiteY1" fmla="*/ 0 h 3818782"/>
              <a:gd name="connsiteX2" fmla="*/ 3709851 w 3997234"/>
              <a:gd name="connsiteY2" fmla="*/ 3818782 h 3818782"/>
              <a:gd name="connsiteX3" fmla="*/ 0 w 3997234"/>
              <a:gd name="connsiteY3" fmla="*/ 3322394 h 3818782"/>
              <a:gd name="connsiteX4" fmla="*/ 26126 w 3997234"/>
              <a:gd name="connsiteY4" fmla="*/ 1123406 h 3818782"/>
              <a:gd name="connsiteX0" fmla="*/ 548640 w 4519748"/>
              <a:gd name="connsiteY0" fmla="*/ 1123406 h 4289045"/>
              <a:gd name="connsiteX1" fmla="*/ 4519748 w 4519748"/>
              <a:gd name="connsiteY1" fmla="*/ 0 h 4289045"/>
              <a:gd name="connsiteX2" fmla="*/ 4232365 w 4519748"/>
              <a:gd name="connsiteY2" fmla="*/ 3818782 h 4289045"/>
              <a:gd name="connsiteX3" fmla="*/ 0 w 4519748"/>
              <a:gd name="connsiteY3" fmla="*/ 4289045 h 4289045"/>
              <a:gd name="connsiteX4" fmla="*/ 548640 w 4519748"/>
              <a:gd name="connsiteY4" fmla="*/ 1123406 h 4289045"/>
              <a:gd name="connsiteX0" fmla="*/ 548640 w 4519748"/>
              <a:gd name="connsiteY0" fmla="*/ 1123406 h 4289045"/>
              <a:gd name="connsiteX1" fmla="*/ 4519748 w 4519748"/>
              <a:gd name="connsiteY1" fmla="*/ 0 h 4289045"/>
              <a:gd name="connsiteX2" fmla="*/ 4232365 w 4519748"/>
              <a:gd name="connsiteY2" fmla="*/ 3818782 h 4289045"/>
              <a:gd name="connsiteX3" fmla="*/ 0 w 4519748"/>
              <a:gd name="connsiteY3" fmla="*/ 4289045 h 4289045"/>
              <a:gd name="connsiteX4" fmla="*/ 548640 w 4519748"/>
              <a:gd name="connsiteY4" fmla="*/ 1123406 h 4289045"/>
              <a:gd name="connsiteX0" fmla="*/ 548640 w 4519748"/>
              <a:gd name="connsiteY0" fmla="*/ 1123406 h 4289045"/>
              <a:gd name="connsiteX1" fmla="*/ 4519748 w 4519748"/>
              <a:gd name="connsiteY1" fmla="*/ 0 h 4289045"/>
              <a:gd name="connsiteX2" fmla="*/ 4232365 w 4519748"/>
              <a:gd name="connsiteY2" fmla="*/ 3818782 h 4289045"/>
              <a:gd name="connsiteX3" fmla="*/ 0 w 4519748"/>
              <a:gd name="connsiteY3" fmla="*/ 4289045 h 4289045"/>
              <a:gd name="connsiteX4" fmla="*/ 548640 w 4519748"/>
              <a:gd name="connsiteY4" fmla="*/ 1123406 h 4289045"/>
              <a:gd name="connsiteX0" fmla="*/ 600891 w 4519748"/>
              <a:gd name="connsiteY0" fmla="*/ 1123406 h 4289045"/>
              <a:gd name="connsiteX1" fmla="*/ 4519748 w 4519748"/>
              <a:gd name="connsiteY1" fmla="*/ 0 h 4289045"/>
              <a:gd name="connsiteX2" fmla="*/ 4232365 w 4519748"/>
              <a:gd name="connsiteY2" fmla="*/ 3818782 h 4289045"/>
              <a:gd name="connsiteX3" fmla="*/ 0 w 4519748"/>
              <a:gd name="connsiteY3" fmla="*/ 4289045 h 4289045"/>
              <a:gd name="connsiteX4" fmla="*/ 600891 w 4519748"/>
              <a:gd name="connsiteY4" fmla="*/ 1123406 h 4289045"/>
              <a:gd name="connsiteX0" fmla="*/ 600891 w 4519748"/>
              <a:gd name="connsiteY0" fmla="*/ 1123406 h 4289045"/>
              <a:gd name="connsiteX1" fmla="*/ 4519748 w 4519748"/>
              <a:gd name="connsiteY1" fmla="*/ 0 h 4289045"/>
              <a:gd name="connsiteX2" fmla="*/ 4232365 w 4519748"/>
              <a:gd name="connsiteY2" fmla="*/ 3818782 h 4289045"/>
              <a:gd name="connsiteX3" fmla="*/ 0 w 4519748"/>
              <a:gd name="connsiteY3" fmla="*/ 4289045 h 4289045"/>
              <a:gd name="connsiteX4" fmla="*/ 600891 w 4519748"/>
              <a:gd name="connsiteY4" fmla="*/ 1123406 h 428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9748" h="4289045">
                <a:moveTo>
                  <a:pt x="600891" y="1123406"/>
                </a:moveTo>
                <a:lnTo>
                  <a:pt x="4519748" y="0"/>
                </a:lnTo>
                <a:lnTo>
                  <a:pt x="4232365" y="3818782"/>
                </a:lnTo>
                <a:lnTo>
                  <a:pt x="0" y="4289045"/>
                </a:lnTo>
                <a:lnTo>
                  <a:pt x="600891" y="1123406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l="132" t="148" r="-132" b="-96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89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0"/>
          <p:cNvSpPr/>
          <p:nvPr/>
        </p:nvSpPr>
        <p:spPr>
          <a:xfrm rot="16200000" flipV="1">
            <a:off x="1266944" y="1557061"/>
            <a:ext cx="3990738" cy="6524625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22000">
                <a:schemeClr val="accent2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97" b="-548"/>
          <a:stretch/>
        </p:blipFill>
        <p:spPr>
          <a:xfrm>
            <a:off x="541279" y="2528956"/>
            <a:ext cx="5717226" cy="2892130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71475" y="333375"/>
            <a:ext cx="7890291" cy="485522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>
            <a:noAutofit/>
          </a:bodyPr>
          <a:lstStyle>
            <a:defPPr>
              <a:defRPr lang="ru-RU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 kern="100" spc="-68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/>
              <a:t>Электронная карта вызова скорой медицинской помощи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317026" y="6231391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14</a:t>
            </a:fld>
            <a:endParaRPr lang="ru-RU" dirty="0"/>
          </a:p>
        </p:txBody>
      </p:sp>
      <p:pic>
        <p:nvPicPr>
          <p:cNvPr id="12290" name="Picture 2" descr="https://prominfo.org/program/1c-restoran/img/scree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39" y="2125311"/>
            <a:ext cx="5696230" cy="4618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650962" y="1584401"/>
            <a:ext cx="39160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 к медицинским данным пациента </a:t>
            </a:r>
            <a:endParaRPr lang="ru-RU" sz="20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798478" y="-15193"/>
            <a:ext cx="3022572" cy="834090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702595" y="-3606"/>
            <a:ext cx="3214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Информационные технологии </a:t>
            </a:r>
            <a:endParaRPr lang="ru-RU" sz="16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 службе скорой медицинской 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помощи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Дуга 20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1475" y="1341737"/>
            <a:ext cx="2837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3"/>
                </a:solidFill>
              </a:rPr>
              <a:t>Преимущества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647233" y="2233041"/>
            <a:ext cx="37885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 </a:t>
            </a:r>
            <a:r>
              <a:rPr lang="ru-RU" b="1" dirty="0"/>
              <a:t>месте оказания медицинской помощи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87505" y="3046096"/>
            <a:ext cx="404896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Упрощение </a:t>
            </a:r>
            <a:r>
              <a:rPr lang="ru-RU" b="1" dirty="0"/>
              <a:t>операционных процедур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740326" y="4337593"/>
            <a:ext cx="39961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Электронная цифровая подпись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765050" y="5681717"/>
            <a:ext cx="47383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Юридически-значимый документооборот</a:t>
            </a:r>
          </a:p>
        </p:txBody>
      </p:sp>
      <p:pic>
        <p:nvPicPr>
          <p:cNvPr id="4098" name="Picture 2" descr="http://cdn.onlinewebfonts.com/svg/img_287772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329" y="1545251"/>
            <a:ext cx="820476" cy="78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://cdn.onlinewebfonts.com/svg/img_287772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510" y="2991557"/>
            <a:ext cx="820476" cy="78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cdn.onlinewebfonts.com/svg/img_287772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510" y="4298443"/>
            <a:ext cx="820476" cy="78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://cdn.onlinewebfonts.com/svg/img_287772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234" y="5603418"/>
            <a:ext cx="820476" cy="78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25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19723" y="6205537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15</a:t>
            </a:fld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C79AF02E-5E2C-8944-B7B8-2CA5D03456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388" t="-1176" r="7847" b="1176"/>
          <a:stretch/>
        </p:blipFill>
        <p:spPr>
          <a:xfrm flipH="1">
            <a:off x="-19052" y="1583435"/>
            <a:ext cx="5867401" cy="4859556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271050" y="295164"/>
            <a:ext cx="8161020" cy="1288271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8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Программное обеспечение диспетчеризации санитарного автотранспорта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800" kern="100" spc="-68" dirty="0">
                <a:solidFill>
                  <a:schemeClr val="accent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(внедрено по всех организациях с 06.11.2015)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7500611" y="4599639"/>
            <a:ext cx="1862937" cy="14778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7474024" y="2206519"/>
            <a:ext cx="1862937" cy="14778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9694109" y="4599639"/>
            <a:ext cx="1862937" cy="14778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9667522" y="2206519"/>
            <a:ext cx="1862937" cy="14778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5254719" y="4599639"/>
            <a:ext cx="1862937" cy="14778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228132" y="2206519"/>
            <a:ext cx="1862937" cy="14778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5306971" y="5170794"/>
            <a:ext cx="17584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АРМ </a:t>
            </a: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администратора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740451" y="5170794"/>
            <a:ext cx="918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АРМ </a:t>
            </a: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отчетов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316129" y="2687180"/>
            <a:ext cx="1732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АРМ диспетчера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риема вызовов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729180" y="2674351"/>
            <a:ext cx="1425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АРМ диспетчера </a:t>
            </a: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направления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882009" y="2687179"/>
            <a:ext cx="1284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АРМ выездной </a:t>
            </a: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бригады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944125" y="5170794"/>
            <a:ext cx="848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АРМ </a:t>
            </a: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гаража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 rot="2666070">
            <a:off x="5219339" y="1942974"/>
            <a:ext cx="576552" cy="56244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3" name="Picture 2" descr="https://www.kindpng.com/picc/m/64-641769_phone-clipart-ring-icon-transparent-png-phone-ic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971" y="2042192"/>
            <a:ext cx="351021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Скругленный прямоугольник 43"/>
          <p:cNvSpPr/>
          <p:nvPr/>
        </p:nvSpPr>
        <p:spPr>
          <a:xfrm rot="2666070">
            <a:off x="7536079" y="1942974"/>
            <a:ext cx="576552" cy="56244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 rot="2666070">
            <a:off x="9680871" y="1942974"/>
            <a:ext cx="576552" cy="56244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 rot="2666070">
            <a:off x="5194204" y="4309696"/>
            <a:ext cx="576552" cy="56244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Скругленный прямоугольник 46"/>
          <p:cNvSpPr/>
          <p:nvPr/>
        </p:nvSpPr>
        <p:spPr>
          <a:xfrm rot="2666070">
            <a:off x="7508483" y="4309696"/>
            <a:ext cx="576552" cy="56244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Скругленный прямоугольник 47"/>
          <p:cNvSpPr/>
          <p:nvPr/>
        </p:nvSpPr>
        <p:spPr>
          <a:xfrm rot="2666070">
            <a:off x="9680872" y="4309696"/>
            <a:ext cx="576552" cy="56244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9" name="Picture 4" descr="https://www.freepngimg.com/thumb/map/62765-google-icons-maps-computer-location-icon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335" y="2036739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6" descr="https://www.seekpng.com/png/detail/90-902588_image-transparent-library-the-noun-project-svg-clipar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2015" y="2064554"/>
            <a:ext cx="37426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8" descr="https://www.kindpng.com/picc/m/13-132081_directory-submission-icon-png-transparent-pn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776" y="4410919"/>
            <a:ext cx="344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0" descr="https://w7.pngwing.com/pngs/280/38/png-transparent-computer-icons-hand-index-finger-digit-hand-typing-photography-arm-silhouett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761" b="94891" l="5543" r="9000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231" y="4392729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s://www.drmolto.com/wp-content/uploads/2018/10/hospital.png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3773" y="4410919"/>
            <a:ext cx="315390" cy="31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Прямоугольник 56"/>
          <p:cNvSpPr/>
          <p:nvPr/>
        </p:nvSpPr>
        <p:spPr>
          <a:xfrm>
            <a:off x="-19052" y="5913438"/>
            <a:ext cx="5105722" cy="61118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286225" y="6028781"/>
            <a:ext cx="4453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Автоматизированные рабочие места</a:t>
            </a: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8798478" y="-15193"/>
            <a:ext cx="3022572" cy="834090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8702595" y="-3606"/>
            <a:ext cx="3214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Информационные технологии </a:t>
            </a:r>
            <a:endParaRPr lang="ru-RU" sz="16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 службе скорой медицинской 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помощи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Дуга 60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655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19723" y="6205537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16</a:t>
            </a:fld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310695" y="4367937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Использование </a:t>
            </a:r>
            <a:endParaRPr lang="en-US" dirty="0"/>
          </a:p>
          <a:p>
            <a:r>
              <a:rPr lang="ru-RU" dirty="0"/>
              <a:t>технологии</a:t>
            </a:r>
            <a:endParaRPr lang="en-US" dirty="0"/>
          </a:p>
          <a:p>
            <a:r>
              <a:rPr lang="ru-RU" dirty="0"/>
              <a:t>«тонкий клиент»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304133" y="4401066"/>
            <a:ext cx="3123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Наличие картографических модулей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42275" y="4394716"/>
            <a:ext cx="30409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Встроенный </a:t>
            </a:r>
            <a:endParaRPr lang="en-US" dirty="0"/>
          </a:p>
          <a:p>
            <a:r>
              <a:rPr lang="ru-RU" dirty="0"/>
              <a:t>в систему генератор отчетности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43224" y="5367914"/>
            <a:ext cx="329621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spcAft>
                <a:spcPts val="600"/>
              </a:spcAft>
              <a:defRPr sz="1400"/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исключает </a:t>
            </a:r>
            <a:r>
              <a:rPr lang="ru-RU" dirty="0"/>
              <a:t>необходимость установки ПО на рабочие станции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позволяет </a:t>
            </a:r>
            <a:r>
              <a:rPr lang="ru-RU" dirty="0"/>
              <a:t>автоматически устанавливать обновления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304133" y="5443598"/>
            <a:ext cx="25913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spcAft>
                <a:spcPts val="600"/>
              </a:spcAft>
              <a:defRPr sz="1400"/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дает </a:t>
            </a:r>
            <a:r>
              <a:rPr lang="ru-RU" dirty="0"/>
              <a:t>возможность более точно оценивать оперативную обстановку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312844" y="5429766"/>
            <a:ext cx="30409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spcAft>
                <a:spcPts val="600"/>
              </a:spcAft>
              <a:defRPr sz="1400"/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позволяет </a:t>
            </a:r>
            <a:r>
              <a:rPr lang="ru-RU" dirty="0"/>
              <a:t>формировать большое количество регламентированной, статистической, аналитической </a:t>
            </a:r>
            <a:r>
              <a:rPr lang="ru-RU" dirty="0" smtClean="0"/>
              <a:t>отчетности</a:t>
            </a:r>
            <a:endParaRPr lang="ru-RU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F9082DB7-0517-C24D-B40F-521F3741A255}"/>
              </a:ext>
            </a:extLst>
          </p:cNvPr>
          <p:cNvSpPr/>
          <p:nvPr/>
        </p:nvSpPr>
        <p:spPr>
          <a:xfrm>
            <a:off x="8312844" y="1989356"/>
            <a:ext cx="2896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Система поддержки</a:t>
            </a:r>
            <a:endParaRPr lang="en-US" b="1" dirty="0">
              <a:solidFill>
                <a:schemeClr val="accent2"/>
              </a:solidFill>
            </a:endParaRPr>
          </a:p>
          <a:p>
            <a:r>
              <a:rPr lang="ru-RU" b="1" dirty="0">
                <a:solidFill>
                  <a:schemeClr val="accent2"/>
                </a:solidFill>
              </a:rPr>
              <a:t>принятия решений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01A25738-40DA-F54B-B49B-94673D1D87A3}"/>
              </a:ext>
            </a:extLst>
          </p:cNvPr>
          <p:cNvSpPr txBox="1"/>
          <p:nvPr/>
        </p:nvSpPr>
        <p:spPr>
          <a:xfrm>
            <a:off x="352691" y="1935184"/>
            <a:ext cx="1970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Интеграция</a:t>
            </a:r>
            <a:endParaRPr lang="en-US" b="1" dirty="0">
              <a:solidFill>
                <a:schemeClr val="accent2"/>
              </a:solidFill>
            </a:endParaRPr>
          </a:p>
          <a:p>
            <a:r>
              <a:rPr lang="ru-RU" b="1" dirty="0">
                <a:solidFill>
                  <a:schemeClr val="accent2"/>
                </a:solidFill>
              </a:rPr>
              <a:t>с телефонией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70F3BA32-B27B-624C-AD94-E3D19B6C7906}"/>
              </a:ext>
            </a:extLst>
          </p:cNvPr>
          <p:cNvSpPr txBox="1"/>
          <p:nvPr/>
        </p:nvSpPr>
        <p:spPr>
          <a:xfrm>
            <a:off x="4243301" y="1935184"/>
            <a:ext cx="31229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Наличие мобильного приложения </a:t>
            </a:r>
            <a:r>
              <a:rPr lang="ru-RU" dirty="0" smtClean="0"/>
              <a:t>для </a:t>
            </a:r>
            <a:r>
              <a:rPr lang="ru-RU" dirty="0"/>
              <a:t>бригад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09C45BF2-47EA-F14C-BA16-42EB6610CF8C}"/>
              </a:ext>
            </a:extLst>
          </p:cNvPr>
          <p:cNvSpPr txBox="1"/>
          <p:nvPr/>
        </p:nvSpPr>
        <p:spPr>
          <a:xfrm>
            <a:off x="345457" y="2692368"/>
            <a:ext cx="298957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 smtClean="0"/>
              <a:t>идентификация  </a:t>
            </a:r>
            <a:r>
              <a:rPr lang="ru-RU" sz="1400" dirty="0"/>
              <a:t>телефона и адреса звонящего с привязкой информации о звонящем в карте вызова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 smtClean="0"/>
              <a:t>аудиозапись</a:t>
            </a:r>
            <a:endParaRPr lang="ru-RU" sz="14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0F2D3303-B907-9B46-BA54-813924443EFC}"/>
              </a:ext>
            </a:extLst>
          </p:cNvPr>
          <p:cNvSpPr txBox="1"/>
          <p:nvPr/>
        </p:nvSpPr>
        <p:spPr>
          <a:xfrm>
            <a:off x="8342275" y="2773725"/>
            <a:ext cx="286711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spcAft>
                <a:spcPts val="600"/>
              </a:spcAft>
              <a:defRPr sz="1400"/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выбор ближайшей к месту вызова бригады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выбор специализации бригады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B8A95E01-DCF9-174C-9394-AF0D06732B88}"/>
              </a:ext>
            </a:extLst>
          </p:cNvPr>
          <p:cNvSpPr txBox="1"/>
          <p:nvPr/>
        </p:nvSpPr>
        <p:spPr>
          <a:xfrm>
            <a:off x="4243301" y="2697270"/>
            <a:ext cx="32445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spcAft>
                <a:spcPts val="600"/>
              </a:spcAft>
              <a:defRPr sz="1400"/>
            </a:lvl1pPr>
          </a:lstStyle>
          <a:p>
            <a:r>
              <a:rPr lang="ru-RU" dirty="0" smtClean="0"/>
              <a:t>оперативная </a:t>
            </a:r>
            <a:r>
              <a:rPr lang="ru-RU" dirty="0"/>
              <a:t>информация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 назначенном вызове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местоположение </a:t>
            </a:r>
            <a:r>
              <a:rPr lang="ru-RU" dirty="0"/>
              <a:t>автомобиля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местоположение </a:t>
            </a:r>
            <a:r>
              <a:rPr lang="ru-RU" dirty="0"/>
              <a:t>вызовов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оптимальный </a:t>
            </a:r>
            <a:r>
              <a:rPr lang="ru-RU" dirty="0"/>
              <a:t>маршрут движения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8798478" y="-15193"/>
            <a:ext cx="3022572" cy="834090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8702595" y="-3606"/>
            <a:ext cx="3214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Информационные технологии </a:t>
            </a:r>
            <a:endParaRPr lang="ru-RU" sz="16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 службе скорой медицинской 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помощи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Дуга 41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294691" y="351595"/>
            <a:ext cx="8312021" cy="1357121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8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Программное обеспечение диспетчеризации санитарного автотранспорта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8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(возможности)</a:t>
            </a:r>
          </a:p>
        </p:txBody>
      </p:sp>
    </p:spTree>
    <p:extLst>
      <p:ext uri="{BB962C8B-B14F-4D97-AF65-F5344CB8AC3E}">
        <p14:creationId xmlns:p14="http://schemas.microsoft.com/office/powerpoint/2010/main" val="333683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8" descr="C:\Users\fedkorv\Google Диск\ЦМК\Статьи доклады\сургут 2021\8de69808-1e5f-4539-8d77-29d4ff608ba0.jpg">
            <a:extLst>
              <a:ext uri="{FF2B5EF4-FFF2-40B4-BE49-F238E27FC236}">
                <a16:creationId xmlns:a16="http://schemas.microsoft.com/office/drawing/2014/main" xmlns="" id="{302C5F4B-070E-8A42-A931-B8B1369E94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81" b="16775"/>
          <a:stretch/>
        </p:blipFill>
        <p:spPr bwMode="auto">
          <a:xfrm>
            <a:off x="4419600" y="1387769"/>
            <a:ext cx="7400925" cy="2489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C:\Users\fedkorv\Google Диск\ЦМК\Статьи доклады\сургут 2021\e3449e00-d787-4cc8-8087-6d8cee382ad0.jpg">
            <a:extLst>
              <a:ext uri="{FF2B5EF4-FFF2-40B4-BE49-F238E27FC236}">
                <a16:creationId xmlns:a16="http://schemas.microsoft.com/office/drawing/2014/main" xmlns="" id="{42CEC3CF-A179-EB45-8C80-E429C952F5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2" t="16570" r="11658" b="27820"/>
          <a:stretch/>
        </p:blipFill>
        <p:spPr bwMode="auto">
          <a:xfrm>
            <a:off x="4044362" y="4022540"/>
            <a:ext cx="3545961" cy="2408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0415A717-9458-8A4D-A49D-CFC566F7F8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512" y="4022540"/>
            <a:ext cx="4038013" cy="2408387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8798478" y="-15193"/>
            <a:ext cx="3022572" cy="59636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702595" y="-3606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службой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скорой медицинской помощи</a:t>
            </a:r>
          </a:p>
        </p:txBody>
      </p:sp>
      <p:sp>
        <p:nvSpPr>
          <p:cNvPr id="18" name="Дуга 17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20634" y="302753"/>
            <a:ext cx="7728205" cy="823898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8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Единая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8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центральная диспетчерская служба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44362" y="1394460"/>
            <a:ext cx="318088" cy="25707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4419599" y="1394460"/>
            <a:ext cx="2232102" cy="248244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16468" y="1434465"/>
            <a:ext cx="2252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Круглосуточно 24</a:t>
            </a:r>
            <a:r>
              <a:rPr lang="en-US" dirty="0"/>
              <a:t>/7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16468" y="2046827"/>
            <a:ext cx="2252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Централизованная диспетчеризация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30053" y="2794246"/>
            <a:ext cx="2810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Маршрутизация и контроль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30053" y="3626753"/>
            <a:ext cx="2162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Консультирование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34391" y="4127018"/>
            <a:ext cx="28013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Отслеживание пациентов с ОКС, ОНМК, беременных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18567" y="5130777"/>
            <a:ext cx="2810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Централизация управления в случае ЧС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30053" y="5819056"/>
            <a:ext cx="31777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Управление санитарной авиацией</a:t>
            </a:r>
          </a:p>
        </p:txBody>
      </p:sp>
      <p:grpSp>
        <p:nvGrpSpPr>
          <p:cNvPr id="43" name="Группа 42"/>
          <p:cNvGrpSpPr/>
          <p:nvPr/>
        </p:nvGrpSpPr>
        <p:grpSpPr>
          <a:xfrm>
            <a:off x="371475" y="1448629"/>
            <a:ext cx="544993" cy="341004"/>
            <a:chOff x="2013755" y="1371487"/>
            <a:chExt cx="544993" cy="341004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2013755" y="1371487"/>
              <a:ext cx="544993" cy="341004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101600" dist="50800" dir="13500000">
                <a:schemeClr val="tx1">
                  <a:alpha val="1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2232368" y="1410674"/>
              <a:ext cx="236637" cy="23663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152400" dist="38100" dir="10800000" sx="90000" sy="9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371475" y="2205205"/>
            <a:ext cx="544993" cy="341004"/>
            <a:chOff x="2013755" y="1371487"/>
            <a:chExt cx="544993" cy="341004"/>
          </a:xfrm>
        </p:grpSpPr>
        <p:sp>
          <p:nvSpPr>
            <p:cNvPr id="46" name="Скругленный прямоугольник 45"/>
            <p:cNvSpPr/>
            <p:nvPr/>
          </p:nvSpPr>
          <p:spPr>
            <a:xfrm>
              <a:off x="2013755" y="1371487"/>
              <a:ext cx="544993" cy="341004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101600" dist="50800" dir="13500000">
                <a:schemeClr val="tx1">
                  <a:alpha val="1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2232368" y="1410674"/>
              <a:ext cx="236637" cy="23663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152400" dist="38100" dir="10800000" sx="90000" sy="9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371475" y="2959907"/>
            <a:ext cx="544993" cy="341004"/>
            <a:chOff x="2013755" y="1371487"/>
            <a:chExt cx="544993" cy="341004"/>
          </a:xfrm>
        </p:grpSpPr>
        <p:sp>
          <p:nvSpPr>
            <p:cNvPr id="50" name="Скругленный прямоугольник 49"/>
            <p:cNvSpPr/>
            <p:nvPr/>
          </p:nvSpPr>
          <p:spPr>
            <a:xfrm>
              <a:off x="2013755" y="1371487"/>
              <a:ext cx="544993" cy="341004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101600" dist="50800" dir="13500000">
                <a:schemeClr val="tx1">
                  <a:alpha val="1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2232368" y="1410674"/>
              <a:ext cx="236637" cy="23663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152400" dist="38100" dir="10800000" sx="90000" sy="9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371475" y="3647208"/>
            <a:ext cx="544993" cy="341004"/>
            <a:chOff x="2013755" y="1371487"/>
            <a:chExt cx="544993" cy="341004"/>
          </a:xfrm>
        </p:grpSpPr>
        <p:sp>
          <p:nvSpPr>
            <p:cNvPr id="53" name="Скругленный прямоугольник 52"/>
            <p:cNvSpPr/>
            <p:nvPr/>
          </p:nvSpPr>
          <p:spPr>
            <a:xfrm>
              <a:off x="2013755" y="1371487"/>
              <a:ext cx="544993" cy="341004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101600" dist="50800" dir="13500000">
                <a:schemeClr val="tx1">
                  <a:alpha val="1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2232368" y="1410674"/>
              <a:ext cx="236637" cy="23663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152400" dist="38100" dir="10800000" sx="90000" sy="9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371475" y="4316436"/>
            <a:ext cx="544993" cy="341004"/>
            <a:chOff x="2013755" y="1371487"/>
            <a:chExt cx="544993" cy="341004"/>
          </a:xfrm>
        </p:grpSpPr>
        <p:sp>
          <p:nvSpPr>
            <p:cNvPr id="56" name="Скругленный прямоугольник 55"/>
            <p:cNvSpPr/>
            <p:nvPr/>
          </p:nvSpPr>
          <p:spPr>
            <a:xfrm>
              <a:off x="2013755" y="1371487"/>
              <a:ext cx="544993" cy="341004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101600" dist="50800" dir="13500000">
                <a:schemeClr val="tx1">
                  <a:alpha val="1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2232368" y="1410674"/>
              <a:ext cx="236637" cy="23663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152400" dist="38100" dir="10800000" sx="90000" sy="9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371475" y="5210966"/>
            <a:ext cx="544993" cy="341004"/>
            <a:chOff x="2013755" y="1371487"/>
            <a:chExt cx="544993" cy="341004"/>
          </a:xfrm>
        </p:grpSpPr>
        <p:sp>
          <p:nvSpPr>
            <p:cNvPr id="59" name="Скругленный прямоугольник 58"/>
            <p:cNvSpPr/>
            <p:nvPr/>
          </p:nvSpPr>
          <p:spPr>
            <a:xfrm>
              <a:off x="2013755" y="1371487"/>
              <a:ext cx="544993" cy="341004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101600" dist="50800" dir="13500000">
                <a:schemeClr val="tx1">
                  <a:alpha val="1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2232368" y="1410674"/>
              <a:ext cx="236637" cy="23663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152400" dist="38100" dir="10800000" sx="90000" sy="9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371475" y="5963899"/>
            <a:ext cx="544993" cy="341004"/>
            <a:chOff x="2013755" y="1371487"/>
            <a:chExt cx="544993" cy="341004"/>
          </a:xfrm>
        </p:grpSpPr>
        <p:sp>
          <p:nvSpPr>
            <p:cNvPr id="62" name="Скругленный прямоугольник 61"/>
            <p:cNvSpPr/>
            <p:nvPr/>
          </p:nvSpPr>
          <p:spPr>
            <a:xfrm>
              <a:off x="2013755" y="1371487"/>
              <a:ext cx="544993" cy="341004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101600" dist="50800" dir="13500000">
                <a:schemeClr val="tx1">
                  <a:alpha val="1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3" name="Овал 62"/>
            <p:cNvSpPr/>
            <p:nvPr/>
          </p:nvSpPr>
          <p:spPr>
            <a:xfrm>
              <a:off x="2232368" y="1410674"/>
              <a:ext cx="236637" cy="23663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152400" dist="38100" dir="10800000" sx="90000" sy="9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64" name="Прямоугольник 63"/>
          <p:cNvSpPr/>
          <p:nvPr/>
        </p:nvSpPr>
        <p:spPr>
          <a:xfrm>
            <a:off x="7898969" y="4006718"/>
            <a:ext cx="3921556" cy="248244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4024864" y="5073208"/>
            <a:ext cx="3565459" cy="1321652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772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19723" y="6205537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18</a:t>
            </a:fld>
            <a:endParaRPr lang="ru-RU" dirty="0"/>
          </a:p>
        </p:txBody>
      </p:sp>
      <p:graphicFrame>
        <p:nvGraphicFramePr>
          <p:cNvPr id="28" name="Схема 27">
            <a:extLst>
              <a:ext uri="{FF2B5EF4-FFF2-40B4-BE49-F238E27FC236}">
                <a16:creationId xmlns:a16="http://schemas.microsoft.com/office/drawing/2014/main" xmlns="" id="{A6176212-36FF-4E49-95E0-CF5A2A27F5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4217933"/>
              </p:ext>
            </p:extLst>
          </p:nvPr>
        </p:nvGraphicFramePr>
        <p:xfrm>
          <a:off x="371475" y="1304330"/>
          <a:ext cx="11449050" cy="5220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316297" y="333375"/>
            <a:ext cx="8165883" cy="83248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8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Трехуровневая структура диспетчеризации скорой медицинской помощи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798478" y="-15193"/>
            <a:ext cx="3022572" cy="59636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702595" y="-3606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службой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скорой медицинской помощи</a:t>
            </a:r>
          </a:p>
        </p:txBody>
      </p:sp>
      <p:sp>
        <p:nvSpPr>
          <p:cNvPr id="10" name="Дуга 9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344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19723" y="6205537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19</a:t>
            </a:fld>
            <a:endParaRPr lang="ru-RU" dirty="0"/>
          </a:p>
        </p:txBody>
      </p:sp>
      <p:pic>
        <p:nvPicPr>
          <p:cNvPr id="28" name="Picture 2" descr="C:\Users\ulyanovaa\Google Диск\ЦМК\1. Приоритетный проект санитарная авиация\1. Стратегия до 24 года\!!!СТАРАТЕГИЯ\Карта санавиации Стратегия 72 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14" y="1668483"/>
            <a:ext cx="9000000" cy="505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Прямая со стрелкой 28"/>
          <p:cNvCxnSpPr>
            <a:endCxn id="46" idx="1"/>
          </p:cNvCxnSpPr>
          <p:nvPr/>
        </p:nvCxnSpPr>
        <p:spPr>
          <a:xfrm>
            <a:off x="2866621" y="3113687"/>
            <a:ext cx="544508" cy="1831734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37" idx="2"/>
            <a:endCxn id="40" idx="0"/>
          </p:cNvCxnSpPr>
          <p:nvPr/>
        </p:nvCxnSpPr>
        <p:spPr>
          <a:xfrm flipH="1">
            <a:off x="2286025" y="2765725"/>
            <a:ext cx="104347" cy="1102730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cxnSpLocks/>
          </p:cNvCxnSpPr>
          <p:nvPr/>
        </p:nvCxnSpPr>
        <p:spPr>
          <a:xfrm flipV="1">
            <a:off x="1663017" y="2256568"/>
            <a:ext cx="2346803" cy="391384"/>
          </a:xfrm>
          <a:prstGeom prst="straightConnector1">
            <a:avLst/>
          </a:prstGeom>
          <a:ln w="19050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endCxn id="46" idx="2"/>
          </p:cNvCxnSpPr>
          <p:nvPr/>
        </p:nvCxnSpPr>
        <p:spPr>
          <a:xfrm flipV="1">
            <a:off x="2072118" y="5030836"/>
            <a:ext cx="1303633" cy="412759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8530975" y="5115963"/>
            <a:ext cx="201188" cy="0"/>
          </a:xfrm>
          <a:prstGeom prst="straightConnector1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1705244" y="4557057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491202" y="4539601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1225423" y="4458493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334809" y="2647951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811059" y="2995913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612809" y="3666397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Овал 39"/>
          <p:cNvSpPr/>
          <p:nvPr/>
        </p:nvSpPr>
        <p:spPr>
          <a:xfrm>
            <a:off x="2165232" y="3868456"/>
            <a:ext cx="241585" cy="24158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016555" y="3199316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2" name="Прямая со стрелкой 41"/>
          <p:cNvCxnSpPr>
            <a:stCxn id="41" idx="2"/>
          </p:cNvCxnSpPr>
          <p:nvPr/>
        </p:nvCxnSpPr>
        <p:spPr>
          <a:xfrm>
            <a:off x="2072117" y="3317091"/>
            <a:ext cx="183154" cy="543441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endCxn id="40" idx="3"/>
          </p:cNvCxnSpPr>
          <p:nvPr/>
        </p:nvCxnSpPr>
        <p:spPr>
          <a:xfrm flipV="1">
            <a:off x="1762420" y="4074662"/>
            <a:ext cx="438191" cy="447017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endCxn id="40" idx="3"/>
          </p:cNvCxnSpPr>
          <p:nvPr/>
        </p:nvCxnSpPr>
        <p:spPr>
          <a:xfrm flipV="1">
            <a:off x="1559982" y="4074661"/>
            <a:ext cx="640628" cy="460268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endCxn id="40" idx="3"/>
          </p:cNvCxnSpPr>
          <p:nvPr/>
        </p:nvCxnSpPr>
        <p:spPr>
          <a:xfrm flipV="1">
            <a:off x="1337140" y="4074662"/>
            <a:ext cx="863471" cy="447017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3375751" y="4910043"/>
            <a:ext cx="241585" cy="24158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1960992" y="5418953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286024" y="5856467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9" name="Прямая со стрелкой 48"/>
          <p:cNvCxnSpPr/>
          <p:nvPr/>
        </p:nvCxnSpPr>
        <p:spPr>
          <a:xfrm flipH="1">
            <a:off x="2406817" y="3725284"/>
            <a:ext cx="205993" cy="178551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V="1">
            <a:off x="2406816" y="5148950"/>
            <a:ext cx="968934" cy="725638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1" name="Овал 50"/>
          <p:cNvSpPr/>
          <p:nvPr/>
        </p:nvSpPr>
        <p:spPr>
          <a:xfrm>
            <a:off x="5011848" y="4700568"/>
            <a:ext cx="241585" cy="24158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" dirty="0"/>
          </a:p>
        </p:txBody>
      </p:sp>
      <p:sp>
        <p:nvSpPr>
          <p:cNvPr id="52" name="Овал 51"/>
          <p:cNvSpPr/>
          <p:nvPr/>
        </p:nvSpPr>
        <p:spPr>
          <a:xfrm>
            <a:off x="6017660" y="4789251"/>
            <a:ext cx="241585" cy="24158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" b="1" dirty="0"/>
          </a:p>
        </p:txBody>
      </p:sp>
      <p:sp>
        <p:nvSpPr>
          <p:cNvPr id="53" name="Овал 52"/>
          <p:cNvSpPr/>
          <p:nvPr/>
        </p:nvSpPr>
        <p:spPr>
          <a:xfrm>
            <a:off x="4744739" y="4819773"/>
            <a:ext cx="241585" cy="24158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4433484" y="3937020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5369588" y="3995907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6322137" y="4110041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6017660" y="4174029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6355076" y="4818092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835494" y="4971947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5585612" y="4730363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5080956" y="4378636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489046" y="4476042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4433484" y="4924747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3713404" y="5562788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5594004" y="4437524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4765546" y="5151758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4765546" y="4657293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8" name="Прямая со стрелкой 67"/>
          <p:cNvCxnSpPr/>
          <p:nvPr/>
        </p:nvCxnSpPr>
        <p:spPr>
          <a:xfrm flipV="1">
            <a:off x="6161675" y="4232917"/>
            <a:ext cx="239538" cy="542151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>
            <a:stCxn id="52" idx="1"/>
          </p:cNvCxnSpPr>
          <p:nvPr/>
        </p:nvCxnSpPr>
        <p:spPr>
          <a:xfrm flipV="1">
            <a:off x="6053039" y="4289483"/>
            <a:ext cx="16871" cy="535146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H="1" flipV="1">
            <a:off x="5705171" y="4521678"/>
            <a:ext cx="312488" cy="305969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flipH="1" flipV="1">
            <a:off x="5705172" y="4775067"/>
            <a:ext cx="279597" cy="90496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>
            <a:stCxn id="52" idx="2"/>
            <a:endCxn id="59" idx="3"/>
          </p:cNvCxnSpPr>
          <p:nvPr/>
        </p:nvCxnSpPr>
        <p:spPr>
          <a:xfrm flipH="1">
            <a:off x="5946619" y="4910044"/>
            <a:ext cx="71041" cy="120791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>
            <a:stCxn id="58" idx="0"/>
            <a:endCxn id="52" idx="7"/>
          </p:cNvCxnSpPr>
          <p:nvPr/>
        </p:nvCxnSpPr>
        <p:spPr>
          <a:xfrm flipH="1">
            <a:off x="6223866" y="4818091"/>
            <a:ext cx="186773" cy="6538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>
            <a:stCxn id="61" idx="2"/>
            <a:endCxn id="51" idx="0"/>
          </p:cNvCxnSpPr>
          <p:nvPr/>
        </p:nvCxnSpPr>
        <p:spPr>
          <a:xfrm flipH="1">
            <a:off x="5132640" y="4496411"/>
            <a:ext cx="3878" cy="204157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>
            <a:stCxn id="55" idx="2"/>
            <a:endCxn id="51" idx="7"/>
          </p:cNvCxnSpPr>
          <p:nvPr/>
        </p:nvCxnSpPr>
        <p:spPr>
          <a:xfrm flipH="1">
            <a:off x="5218054" y="4113682"/>
            <a:ext cx="207097" cy="622265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>
            <a:stCxn id="54" idx="2"/>
            <a:endCxn id="51" idx="1"/>
          </p:cNvCxnSpPr>
          <p:nvPr/>
        </p:nvCxnSpPr>
        <p:spPr>
          <a:xfrm>
            <a:off x="4489046" y="4054794"/>
            <a:ext cx="558180" cy="681152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>
            <a:stCxn id="62" idx="3"/>
            <a:endCxn id="51" idx="1"/>
          </p:cNvCxnSpPr>
          <p:nvPr/>
        </p:nvCxnSpPr>
        <p:spPr>
          <a:xfrm>
            <a:off x="4600170" y="4534930"/>
            <a:ext cx="447056" cy="201017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>
            <a:stCxn id="67" idx="3"/>
            <a:endCxn id="51" idx="2"/>
          </p:cNvCxnSpPr>
          <p:nvPr/>
        </p:nvCxnSpPr>
        <p:spPr>
          <a:xfrm>
            <a:off x="4876671" y="4716180"/>
            <a:ext cx="135177" cy="105180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>
            <a:stCxn id="63" idx="3"/>
            <a:endCxn id="53" idx="2"/>
          </p:cNvCxnSpPr>
          <p:nvPr/>
        </p:nvCxnSpPr>
        <p:spPr>
          <a:xfrm flipV="1">
            <a:off x="4544608" y="4940566"/>
            <a:ext cx="200130" cy="43069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>
            <a:stCxn id="66" idx="1"/>
            <a:endCxn id="53" idx="4"/>
          </p:cNvCxnSpPr>
          <p:nvPr/>
        </p:nvCxnSpPr>
        <p:spPr>
          <a:xfrm flipV="1">
            <a:off x="4765545" y="5061357"/>
            <a:ext cx="99986" cy="149288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>
            <a:stCxn id="64" idx="0"/>
            <a:endCxn id="46" idx="5"/>
          </p:cNvCxnSpPr>
          <p:nvPr/>
        </p:nvCxnSpPr>
        <p:spPr>
          <a:xfrm flipH="1" flipV="1">
            <a:off x="3581956" y="5116249"/>
            <a:ext cx="187010" cy="446539"/>
          </a:xfrm>
          <a:prstGeom prst="straightConnector1">
            <a:avLst/>
          </a:prstGeom>
          <a:ln w="1905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>
            <a:cxnSpLocks/>
          </p:cNvCxnSpPr>
          <p:nvPr/>
        </p:nvCxnSpPr>
        <p:spPr>
          <a:xfrm flipH="1" flipV="1">
            <a:off x="5804748" y="2401401"/>
            <a:ext cx="1869096" cy="1502435"/>
          </a:xfrm>
          <a:prstGeom prst="straightConnector1">
            <a:avLst/>
          </a:prstGeom>
          <a:ln w="19050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83" name="Picture 2"/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5" b="7594"/>
          <a:stretch/>
        </p:blipFill>
        <p:spPr bwMode="auto">
          <a:xfrm>
            <a:off x="7907139" y="1804348"/>
            <a:ext cx="942975" cy="795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4" name="Прямая со стрелкой 83"/>
          <p:cNvCxnSpPr>
            <a:cxnSpLocks/>
          </p:cNvCxnSpPr>
          <p:nvPr/>
        </p:nvCxnSpPr>
        <p:spPr>
          <a:xfrm flipH="1">
            <a:off x="3563535" y="2921241"/>
            <a:ext cx="892571" cy="1944322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>
            <a:cxnSpLocks/>
          </p:cNvCxnSpPr>
          <p:nvPr/>
        </p:nvCxnSpPr>
        <p:spPr>
          <a:xfrm flipH="1">
            <a:off x="2373451" y="2588404"/>
            <a:ext cx="1682704" cy="1272128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>
            <a:cxnSpLocks/>
          </p:cNvCxnSpPr>
          <p:nvPr/>
        </p:nvCxnSpPr>
        <p:spPr>
          <a:xfrm>
            <a:off x="5073505" y="2922829"/>
            <a:ext cx="7450" cy="1734464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>
            <a:cxnSpLocks/>
          </p:cNvCxnSpPr>
          <p:nvPr/>
        </p:nvCxnSpPr>
        <p:spPr>
          <a:xfrm>
            <a:off x="5567725" y="2819667"/>
            <a:ext cx="561059" cy="1916280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8" name="Прямая со стрелкой 87"/>
          <p:cNvCxnSpPr>
            <a:cxnSpLocks/>
            <a:endCxn id="67" idx="3"/>
          </p:cNvCxnSpPr>
          <p:nvPr/>
        </p:nvCxnSpPr>
        <p:spPr>
          <a:xfrm>
            <a:off x="4853411" y="2921241"/>
            <a:ext cx="23260" cy="1794940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/>
          <p:nvPr/>
        </p:nvCxnSpPr>
        <p:spPr>
          <a:xfrm>
            <a:off x="8530975" y="5331987"/>
            <a:ext cx="201188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>
            <a:off x="8530975" y="5548011"/>
            <a:ext cx="201188" cy="0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>
            <a:off x="8530975" y="5764035"/>
            <a:ext cx="201188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2" name="Овал 91"/>
          <p:cNvSpPr/>
          <p:nvPr/>
        </p:nvSpPr>
        <p:spPr>
          <a:xfrm>
            <a:off x="8577569" y="5944067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8576008" y="6150317"/>
            <a:ext cx="111125" cy="117775"/>
          </a:xfrm>
          <a:prstGeom prst="rect">
            <a:avLst/>
          </a:prstGeom>
          <a:solidFill>
            <a:srgbClr val="00B050"/>
          </a:solidFill>
          <a:ln w="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4" name="TextBox 93"/>
          <p:cNvSpPr txBox="1"/>
          <p:nvPr/>
        </p:nvSpPr>
        <p:spPr>
          <a:xfrm>
            <a:off x="7392311" y="2573921"/>
            <a:ext cx="19854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/>
              <a:t>Медицинские организации</a:t>
            </a:r>
          </a:p>
        </p:txBody>
      </p:sp>
      <p:cxnSp>
        <p:nvCxnSpPr>
          <p:cNvPr id="95" name="Прямая со стрелкой 94"/>
          <p:cNvCxnSpPr/>
          <p:nvPr/>
        </p:nvCxnSpPr>
        <p:spPr>
          <a:xfrm>
            <a:off x="5649566" y="2143565"/>
            <a:ext cx="2289328" cy="1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96" name="Picture 2" descr="C:\Users\fedkorv\Downloads\pngwing.com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9" b="20772"/>
          <a:stretch/>
        </p:blipFill>
        <p:spPr bwMode="auto">
          <a:xfrm>
            <a:off x="1663017" y="3666396"/>
            <a:ext cx="595948" cy="36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C:\Users\fedkorv\Downloads\pngwing.com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13" b="19411"/>
          <a:stretch/>
        </p:blipFill>
        <p:spPr bwMode="auto">
          <a:xfrm>
            <a:off x="8488537" y="6309902"/>
            <a:ext cx="286067" cy="189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8" name="Группа 97"/>
          <p:cNvGrpSpPr/>
          <p:nvPr/>
        </p:nvGrpSpPr>
        <p:grpSpPr>
          <a:xfrm>
            <a:off x="8702595" y="4971947"/>
            <a:ext cx="3117930" cy="1584176"/>
            <a:chOff x="6300191" y="5085184"/>
            <a:chExt cx="3117930" cy="1584176"/>
          </a:xfrm>
        </p:grpSpPr>
        <p:sp>
          <p:nvSpPr>
            <p:cNvPr id="99" name="TextBox 98"/>
            <p:cNvSpPr txBox="1"/>
            <p:nvPr/>
          </p:nvSpPr>
          <p:spPr>
            <a:xfrm>
              <a:off x="6300191" y="5085184"/>
              <a:ext cx="269188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/>
                <a:t>Взаимодействие ДС и отделений СМП</a:t>
              </a: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6300191" y="5298286"/>
              <a:ext cx="22797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/>
                <a:t>Взаимодействие ЕЦДС и ДС ССМП МО</a:t>
              </a: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6300191" y="5962909"/>
              <a:ext cx="239039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/>
                <a:t>Диспетчерская служба ССМП медокруга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6300191" y="6204383"/>
              <a:ext cx="107433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/>
                <a:t>Отделение СМП</a:t>
              </a: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6300191" y="5514310"/>
              <a:ext cx="31179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/>
                <a:t>Вызов от населения труднодоступных районов</a:t>
              </a: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6300191" y="5733927"/>
              <a:ext cx="24577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/>
                <a:t>Взаимодействие с </a:t>
              </a:r>
              <a:r>
                <a:rPr lang="ru-RU" sz="1000" dirty="0" smtClean="0"/>
                <a:t>медорганизациями</a:t>
              </a:r>
              <a:endParaRPr lang="ru-RU" sz="1000" dirty="0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6300191" y="6423139"/>
              <a:ext cx="21868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/>
                <a:t>Информационная система СМП и СА</a:t>
              </a:r>
            </a:p>
          </p:txBody>
        </p:sp>
      </p:grpSp>
      <p:pic>
        <p:nvPicPr>
          <p:cNvPr id="106" name="Picture 2" descr="C:\Users\fedkorv\Downloads\pngwing.co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045" y="2756826"/>
            <a:ext cx="595948" cy="5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2" descr="C:\Users\fedkorv\Downloads\pngwing.com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9" b="20772"/>
          <a:stretch/>
        </p:blipFill>
        <p:spPr bwMode="auto">
          <a:xfrm>
            <a:off x="2771515" y="4643050"/>
            <a:ext cx="595948" cy="36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2" descr="C:\Users\fedkorv\Downloads\pngwing.com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9" b="20772"/>
          <a:stretch/>
        </p:blipFill>
        <p:spPr bwMode="auto">
          <a:xfrm>
            <a:off x="4227750" y="5095329"/>
            <a:ext cx="595948" cy="36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2" descr="C:\Users\fedkorv\Downloads\pngwing.com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9" b="20772"/>
          <a:stretch/>
        </p:blipFill>
        <p:spPr bwMode="auto">
          <a:xfrm>
            <a:off x="5176406" y="4916573"/>
            <a:ext cx="595948" cy="36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2" descr="C:\Users\fedkorv\Downloads\pngwing.com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9" b="20772"/>
          <a:stretch/>
        </p:blipFill>
        <p:spPr bwMode="auto">
          <a:xfrm>
            <a:off x="6221275" y="4985289"/>
            <a:ext cx="595948" cy="36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3" name="Группа 112"/>
          <p:cNvGrpSpPr/>
          <p:nvPr/>
        </p:nvGrpSpPr>
        <p:grpSpPr>
          <a:xfrm>
            <a:off x="4102380" y="1353774"/>
            <a:ext cx="1825037" cy="1825037"/>
            <a:chOff x="3880892" y="647248"/>
            <a:chExt cx="1825037" cy="1825037"/>
          </a:xfrm>
        </p:grpSpPr>
        <p:pic>
          <p:nvPicPr>
            <p:cNvPr id="114" name="Picture 2" descr="C:\Users\fedkorv\Downloads\pngwing.com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0892" y="647248"/>
              <a:ext cx="1825037" cy="18250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114"/>
            <p:cNvSpPr txBox="1"/>
            <p:nvPr/>
          </p:nvSpPr>
          <p:spPr>
            <a:xfrm>
              <a:off x="4522007" y="1190435"/>
              <a:ext cx="7217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FF0000"/>
                  </a:solidFill>
                </a:rPr>
                <a:t>ЕЦДС</a:t>
              </a:r>
            </a:p>
          </p:txBody>
        </p:sp>
      </p:grpSp>
      <p:sp>
        <p:nvSpPr>
          <p:cNvPr id="116" name="Скругленный прямоугольник 115"/>
          <p:cNvSpPr/>
          <p:nvPr/>
        </p:nvSpPr>
        <p:spPr>
          <a:xfrm>
            <a:off x="8798478" y="-15193"/>
            <a:ext cx="3022572" cy="59636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7" name="Прямоугольник 116"/>
          <p:cNvSpPr/>
          <p:nvPr/>
        </p:nvSpPr>
        <p:spPr>
          <a:xfrm>
            <a:off x="8702595" y="-3606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службой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скорой медицинской помощи</a:t>
            </a:r>
          </a:p>
        </p:txBody>
      </p:sp>
      <p:sp>
        <p:nvSpPr>
          <p:cNvPr id="118" name="Дуга 117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1475" y="338774"/>
            <a:ext cx="8209193" cy="1329709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8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Схема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8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централизованной диспетчеризации скорой медицинской помощи</a:t>
            </a:r>
          </a:p>
        </p:txBody>
      </p:sp>
    </p:spTree>
    <p:extLst>
      <p:ext uri="{BB962C8B-B14F-4D97-AF65-F5344CB8AC3E}">
        <p14:creationId xmlns:p14="http://schemas.microsoft.com/office/powerpoint/2010/main" val="165014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Прямоугольник 78"/>
          <p:cNvSpPr/>
          <p:nvPr/>
        </p:nvSpPr>
        <p:spPr>
          <a:xfrm>
            <a:off x="10935819" y="6023289"/>
            <a:ext cx="683538" cy="657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7671181" y="4018154"/>
            <a:ext cx="4149869" cy="2474642"/>
          </a:xfrm>
          <a:prstGeom prst="rect">
            <a:avLst/>
          </a:prstGeom>
          <a:solidFill>
            <a:schemeClr val="accent1">
              <a:lumMod val="20000"/>
              <a:lumOff val="80000"/>
              <a:alpha val="63000"/>
            </a:schemeClr>
          </a:solidFill>
          <a:ln>
            <a:noFill/>
          </a:ln>
          <a:effectLst>
            <a:outerShdw blurRad="215900" dist="1016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7671181" y="1544019"/>
            <a:ext cx="4149869" cy="2389262"/>
          </a:xfrm>
          <a:prstGeom prst="rect">
            <a:avLst/>
          </a:prstGeom>
          <a:solidFill>
            <a:schemeClr val="accent1">
              <a:lumMod val="20000"/>
              <a:lumOff val="80000"/>
              <a:alpha val="63000"/>
            </a:schemeClr>
          </a:solidFill>
          <a:ln>
            <a:noFill/>
          </a:ln>
          <a:effectLst>
            <a:outerShdw blurRad="215900" dist="1016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4715696" y="1544018"/>
            <a:ext cx="2848329" cy="4928237"/>
          </a:xfrm>
          <a:prstGeom prst="rect">
            <a:avLst/>
          </a:prstGeom>
          <a:solidFill>
            <a:schemeClr val="accent1">
              <a:lumMod val="20000"/>
              <a:lumOff val="80000"/>
              <a:alpha val="63000"/>
            </a:schemeClr>
          </a:solidFill>
          <a:ln>
            <a:noFill/>
          </a:ln>
          <a:effectLst>
            <a:outerShdw blurRad="215900" dist="1016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452095" y="1558288"/>
            <a:ext cx="4179820" cy="4920799"/>
          </a:xfrm>
          <a:prstGeom prst="rect">
            <a:avLst/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  <a:effectLst>
            <a:outerShdw blurRad="215900" dist="1016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object 2">
            <a:extLst>
              <a:ext uri="{FF2B5EF4-FFF2-40B4-BE49-F238E27FC236}">
                <a16:creationId xmlns:a16="http://schemas.microsoft.com/office/drawing/2014/main" xmlns="" id="{710A2B89-FD2E-EC40-8352-300F95FA8D4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73843" y="3305629"/>
            <a:ext cx="2970730" cy="1889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E41B335-7E36-A646-AE59-ACE6747A1519}"/>
              </a:ext>
            </a:extLst>
          </p:cNvPr>
          <p:cNvSpPr txBox="1"/>
          <p:nvPr/>
        </p:nvSpPr>
        <p:spPr>
          <a:xfrm>
            <a:off x="1217327" y="5241148"/>
            <a:ext cx="34145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1400" kern="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</a:rPr>
              <a:t>Дороги </a:t>
            </a:r>
            <a:r>
              <a:rPr lang="ru-RU" sz="14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</a:rPr>
              <a:t>с твёрдым </a:t>
            </a:r>
            <a:r>
              <a:rPr lang="ru-RU" sz="1400" kern="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</a:rPr>
              <a:t>покрытием </a:t>
            </a:r>
            <a:r>
              <a:rPr lang="ru-RU" sz="1600" b="1" kern="0" dirty="0">
                <a:solidFill>
                  <a:schemeClr val="accent2"/>
                </a:solidFill>
                <a:latin typeface="Arial Narrow" panose="020B0606020202030204" pitchFamily="34" charset="0"/>
              </a:rPr>
              <a:t>2 944 </a:t>
            </a:r>
            <a:r>
              <a:rPr lang="ru-RU" sz="14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</a:rPr>
              <a:t>км.</a:t>
            </a:r>
          </a:p>
          <a:p>
            <a:pPr lvl="0">
              <a:defRPr/>
            </a:pPr>
            <a:r>
              <a:rPr lang="ru-RU" sz="14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</a:rPr>
              <a:t>Дороги зимнего </a:t>
            </a:r>
            <a:r>
              <a:rPr lang="ru-RU" sz="1400" kern="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</a:rPr>
              <a:t>действия </a:t>
            </a:r>
            <a:r>
              <a:rPr lang="ru-RU" sz="1600" b="1" kern="0" dirty="0">
                <a:solidFill>
                  <a:schemeClr val="accent2"/>
                </a:solidFill>
                <a:latin typeface="Arial Narrow" panose="020B0606020202030204" pitchFamily="34" charset="0"/>
              </a:rPr>
              <a:t>2 792 </a:t>
            </a:r>
            <a:r>
              <a:rPr lang="ru-RU" sz="1400" kern="0" dirty="0">
                <a:solidFill>
                  <a:prstClr val="black"/>
                </a:solidFill>
                <a:latin typeface="Arial Narrow" panose="020B0606020202030204" pitchFamily="34" charset="0"/>
              </a:rPr>
              <a:t>км.</a:t>
            </a:r>
          </a:p>
          <a:p>
            <a:pPr lvl="0"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Общая протяженность автодорог </a:t>
            </a:r>
            <a:r>
              <a:rPr lang="ru-RU" sz="1600" b="1" kern="0" dirty="0">
                <a:solidFill>
                  <a:schemeClr val="accent2"/>
                </a:solidFill>
                <a:latin typeface="Arial Narrow" panose="020B0606020202030204" pitchFamily="34" charset="0"/>
              </a:rPr>
              <a:t>2 792 </a:t>
            </a:r>
            <a:r>
              <a:rPr lang="ru-RU" sz="1400" kern="0" dirty="0">
                <a:solidFill>
                  <a:prstClr val="black"/>
                </a:solidFill>
                <a:latin typeface="Arial Narrow" panose="020B0606020202030204" pitchFamily="34" charset="0"/>
              </a:rPr>
              <a:t>км</a:t>
            </a:r>
            <a:r>
              <a:rPr lang="ru-RU" sz="1400" kern="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  <a:endParaRPr lang="ru-RU" sz="1400" kern="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CE06E362-289C-3444-8D89-F61420B12639}"/>
              </a:ext>
            </a:extLst>
          </p:cNvPr>
          <p:cNvSpPr/>
          <p:nvPr/>
        </p:nvSpPr>
        <p:spPr>
          <a:xfrm>
            <a:off x="5110022" y="1577268"/>
            <a:ext cx="1976951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b="1" kern="100" spc="-68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Московская область</a:t>
            </a:r>
            <a:endParaRPr lang="ru-RU" dirty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A68CFCAD-B40F-C64B-833D-CBB444085E44}"/>
              </a:ext>
            </a:extLst>
          </p:cNvPr>
          <p:cNvSpPr/>
          <p:nvPr/>
        </p:nvSpPr>
        <p:spPr>
          <a:xfrm>
            <a:off x="7814459" y="1594963"/>
            <a:ext cx="1916743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b="1" kern="100" spc="-68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Тюменская область</a:t>
            </a:r>
            <a:endParaRPr lang="ru-R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02954D0-45E4-8C40-B41B-A0494A70613C}"/>
              </a:ext>
            </a:extLst>
          </p:cNvPr>
          <p:cNvSpPr txBox="1"/>
          <p:nvPr/>
        </p:nvSpPr>
        <p:spPr>
          <a:xfrm>
            <a:off x="10478769" y="1697208"/>
            <a:ext cx="1342282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763" lvl="0" indent="-4763">
              <a:spcAft>
                <a:spcPts val="600"/>
              </a:spcAft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 - </a:t>
            </a:r>
            <a:r>
              <a:rPr lang="ru-RU" sz="1400" b="1" dirty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 </a:t>
            </a:r>
            <a:r>
              <a:rPr lang="ru-RU" sz="1400" b="1" dirty="0" smtClean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464 200 </a:t>
            </a:r>
            <a:r>
              <a:rPr kumimoji="0" lang="ru-RU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км²</a:t>
            </a:r>
          </a:p>
          <a:p>
            <a:pPr marL="4763" indent="-4763">
              <a:spcAft>
                <a:spcPts val="600"/>
              </a:spcAft>
              <a:defRPr/>
            </a:pPr>
            <a:endParaRPr lang="ru-RU" sz="600" dirty="0" smtClean="0"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763" indent="-4763">
              <a:spcAft>
                <a:spcPts val="600"/>
              </a:spcAft>
              <a:defRPr/>
            </a:pPr>
            <a:r>
              <a:rPr lang="ru-RU" sz="1400" dirty="0" smtClean="0"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Население –</a:t>
            </a:r>
          </a:p>
          <a:p>
            <a:pPr marL="4763" indent="-4763">
              <a:spcAft>
                <a:spcPts val="600"/>
              </a:spcAft>
              <a:defRPr/>
            </a:pPr>
            <a:r>
              <a:rPr lang="ru-RU" sz="1400" dirty="0" smtClean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 </a:t>
            </a:r>
            <a:r>
              <a:rPr lang="ru-RU" sz="1400" b="1" dirty="0" smtClean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756 500 </a:t>
            </a:r>
            <a:r>
              <a:rPr lang="ru-RU" sz="1400" dirty="0"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чел.</a:t>
            </a:r>
          </a:p>
          <a:p>
            <a:pPr marL="4763" indent="-4763">
              <a:spcAft>
                <a:spcPts val="600"/>
              </a:spcAft>
              <a:defRPr/>
            </a:pPr>
            <a:endParaRPr lang="ru-RU" sz="100" dirty="0" smtClean="0">
              <a:solidFill>
                <a:srgbClr val="181717"/>
              </a:solidFill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763" indent="-4763">
              <a:spcAft>
                <a:spcPts val="600"/>
              </a:spcAft>
              <a:defRPr/>
            </a:pPr>
            <a:r>
              <a:rPr lang="ru-RU" sz="1400" dirty="0" smtClean="0">
                <a:solidFill>
                  <a:srgbClr val="181717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Плотность – </a:t>
            </a:r>
          </a:p>
          <a:p>
            <a:pPr marL="4763" indent="-4763">
              <a:spcAft>
                <a:spcPts val="600"/>
              </a:spcAft>
              <a:defRPr/>
            </a:pPr>
            <a:r>
              <a:rPr lang="ru-RU" sz="1400" b="1" dirty="0" smtClean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2,5</a:t>
            </a:r>
            <a:r>
              <a:rPr lang="ru-RU" sz="1400" dirty="0" smtClean="0">
                <a:solidFill>
                  <a:srgbClr val="181717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чел</a:t>
            </a:r>
            <a:r>
              <a:rPr lang="ru-RU" sz="1400" dirty="0">
                <a:solidFill>
                  <a:srgbClr val="181717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./</a:t>
            </a:r>
            <a:r>
              <a:rPr lang="ru-RU" sz="1400" dirty="0" smtClean="0">
                <a:solidFill>
                  <a:srgbClr val="181717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км²</a:t>
            </a:r>
            <a:endParaRPr lang="ru-RU" sz="1400" dirty="0">
              <a:solidFill>
                <a:srgbClr val="181717"/>
              </a:solidFill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D1FF78AF-C62C-F748-B6B9-069D81EB81C5}"/>
              </a:ext>
            </a:extLst>
          </p:cNvPr>
          <p:cNvSpPr/>
          <p:nvPr/>
        </p:nvSpPr>
        <p:spPr>
          <a:xfrm>
            <a:off x="7814459" y="4111897"/>
            <a:ext cx="1747530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b="1" kern="100" spc="-68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Тульская область</a:t>
            </a:r>
            <a:endParaRPr lang="ru-RU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A13DFC10-EFF0-794F-AD2C-B5743D026029}"/>
              </a:ext>
            </a:extLst>
          </p:cNvPr>
          <p:cNvSpPr txBox="1"/>
          <p:nvPr/>
        </p:nvSpPr>
        <p:spPr>
          <a:xfrm>
            <a:off x="10441821" y="4267522"/>
            <a:ext cx="1379230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763" lvl="0" indent="-4763">
              <a:spcAft>
                <a:spcPts val="600"/>
              </a:spcAft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 - </a:t>
            </a:r>
            <a:r>
              <a:rPr lang="ru-RU" sz="1400" b="1" dirty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25 700 </a:t>
            </a:r>
            <a:r>
              <a:rPr kumimoji="0" lang="ru-RU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км²</a:t>
            </a:r>
          </a:p>
          <a:p>
            <a:pPr marL="4763" indent="-4763">
              <a:spcAft>
                <a:spcPts val="600"/>
              </a:spcAft>
              <a:defRPr/>
            </a:pPr>
            <a:endParaRPr lang="ru-RU" sz="600" dirty="0" smtClean="0"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763" indent="-4763">
              <a:spcAft>
                <a:spcPts val="600"/>
              </a:spcAft>
              <a:defRPr/>
            </a:pPr>
            <a:r>
              <a:rPr lang="ru-RU" sz="1400" dirty="0" smtClean="0"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Население </a:t>
            </a:r>
            <a:r>
              <a:rPr lang="ru-RU" sz="1400" dirty="0"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– </a:t>
            </a:r>
            <a:endParaRPr lang="ru-RU" sz="1400" dirty="0" smtClean="0"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763" indent="-4763">
              <a:spcAft>
                <a:spcPts val="600"/>
              </a:spcAft>
              <a:defRPr/>
            </a:pPr>
            <a:r>
              <a:rPr lang="ru-RU" sz="1400" b="1" dirty="0" smtClean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 </a:t>
            </a:r>
            <a:r>
              <a:rPr lang="ru-RU" sz="1400" b="1" dirty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450 675 </a:t>
            </a:r>
            <a:r>
              <a:rPr lang="ru-RU" sz="1400" dirty="0"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чел.</a:t>
            </a:r>
          </a:p>
          <a:p>
            <a:pPr marL="4763" indent="-4763">
              <a:spcAft>
                <a:spcPts val="600"/>
              </a:spcAft>
              <a:defRPr/>
            </a:pPr>
            <a:endParaRPr lang="ru-RU" sz="100" dirty="0" smtClean="0">
              <a:solidFill>
                <a:srgbClr val="181717"/>
              </a:solidFill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763" indent="-4763">
              <a:spcAft>
                <a:spcPts val="600"/>
              </a:spcAft>
              <a:defRPr/>
            </a:pPr>
            <a:r>
              <a:rPr lang="ru-RU" sz="1400" dirty="0" smtClean="0">
                <a:solidFill>
                  <a:srgbClr val="181717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Плотность –</a:t>
            </a:r>
          </a:p>
          <a:p>
            <a:pPr marL="4763" indent="-4763">
              <a:spcAft>
                <a:spcPts val="600"/>
              </a:spcAft>
              <a:defRPr/>
            </a:pPr>
            <a:r>
              <a:rPr lang="ru-RU" sz="1400" b="1" dirty="0" smtClean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56,4</a:t>
            </a:r>
            <a:r>
              <a:rPr lang="ru-RU" sz="1400" dirty="0" smtClean="0">
                <a:solidFill>
                  <a:srgbClr val="181717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rgbClr val="181717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чел./</a:t>
            </a:r>
            <a:r>
              <a:rPr lang="ru-RU" sz="1400" dirty="0" smtClean="0">
                <a:solidFill>
                  <a:srgbClr val="181717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км²</a:t>
            </a:r>
            <a:endParaRPr lang="ru-RU" sz="1400" dirty="0">
              <a:solidFill>
                <a:srgbClr val="181717"/>
              </a:solidFill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image.flaticon.com/icons/png/512/216/216068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27" y="5416327"/>
            <a:ext cx="508190" cy="50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Скругленный прямоугольник 30"/>
          <p:cNvSpPr/>
          <p:nvPr/>
        </p:nvSpPr>
        <p:spPr>
          <a:xfrm>
            <a:off x="8798478" y="-15192"/>
            <a:ext cx="3022572" cy="48033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Дуга 7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337520" y="29315"/>
            <a:ext cx="17994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 в цифрах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55896" y="379129"/>
            <a:ext cx="7921303" cy="14219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endParaRPr lang="ru-RU" sz="2400" b="1" kern="100" spc="-68" dirty="0">
              <a:solidFill>
                <a:schemeClr val="accent2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4791" y="316923"/>
            <a:ext cx="7517319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Территориальные особенности </a:t>
            </a:r>
            <a:b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Ханты-Мансийского автономного </a:t>
            </a:r>
            <a:r>
              <a:rPr lang="ru-RU" sz="2400" b="1" kern="100" spc="-68" dirty="0" smtClean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округа – Югры </a:t>
            </a: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000" b="1" kern="100" spc="-68" dirty="0">
                <a:solidFill>
                  <a:schemeClr val="accent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(в сравнении с другими регионами) </a:t>
            </a:r>
          </a:p>
        </p:txBody>
      </p:sp>
      <p:sp>
        <p:nvSpPr>
          <p:cNvPr id="36" name="Полилиния 35"/>
          <p:cNvSpPr/>
          <p:nvPr/>
        </p:nvSpPr>
        <p:spPr>
          <a:xfrm>
            <a:off x="643954" y="1645636"/>
            <a:ext cx="510736" cy="510736"/>
          </a:xfrm>
          <a:custGeom>
            <a:avLst/>
            <a:gdLst>
              <a:gd name="connsiteX0" fmla="*/ 394137 w 788276"/>
              <a:gd name="connsiteY0" fmla="*/ 158567 h 788276"/>
              <a:gd name="connsiteX1" fmla="*/ 141675 w 788276"/>
              <a:gd name="connsiteY1" fmla="*/ 390444 h 788276"/>
              <a:gd name="connsiteX2" fmla="*/ 394137 w 788276"/>
              <a:gd name="connsiteY2" fmla="*/ 622321 h 788276"/>
              <a:gd name="connsiteX3" fmla="*/ 646599 w 788276"/>
              <a:gd name="connsiteY3" fmla="*/ 390444 h 788276"/>
              <a:gd name="connsiteX4" fmla="*/ 394137 w 788276"/>
              <a:gd name="connsiteY4" fmla="*/ 158567 h 788276"/>
              <a:gd name="connsiteX5" fmla="*/ 394138 w 788276"/>
              <a:gd name="connsiteY5" fmla="*/ 0 h 788276"/>
              <a:gd name="connsiteX6" fmla="*/ 788276 w 788276"/>
              <a:gd name="connsiteY6" fmla="*/ 394138 h 788276"/>
              <a:gd name="connsiteX7" fmla="*/ 394138 w 788276"/>
              <a:gd name="connsiteY7" fmla="*/ 788276 h 788276"/>
              <a:gd name="connsiteX8" fmla="*/ 0 w 788276"/>
              <a:gd name="connsiteY8" fmla="*/ 394138 h 788276"/>
              <a:gd name="connsiteX9" fmla="*/ 394138 w 788276"/>
              <a:gd name="connsiteY9" fmla="*/ 0 h 78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8276" h="788276">
                <a:moveTo>
                  <a:pt x="394137" y="158567"/>
                </a:moveTo>
                <a:cubicBezTo>
                  <a:pt x="254706" y="158567"/>
                  <a:pt x="141675" y="262382"/>
                  <a:pt x="141675" y="390444"/>
                </a:cubicBezTo>
                <a:cubicBezTo>
                  <a:pt x="141675" y="518506"/>
                  <a:pt x="254706" y="622321"/>
                  <a:pt x="394137" y="622321"/>
                </a:cubicBezTo>
                <a:cubicBezTo>
                  <a:pt x="533568" y="622321"/>
                  <a:pt x="646599" y="518506"/>
                  <a:pt x="646599" y="390444"/>
                </a:cubicBezTo>
                <a:cubicBezTo>
                  <a:pt x="646599" y="262382"/>
                  <a:pt x="533568" y="158567"/>
                  <a:pt x="394137" y="158567"/>
                </a:cubicBezTo>
                <a:close/>
                <a:moveTo>
                  <a:pt x="394138" y="0"/>
                </a:moveTo>
                <a:cubicBezTo>
                  <a:pt x="611814" y="0"/>
                  <a:pt x="788276" y="176462"/>
                  <a:pt x="788276" y="394138"/>
                </a:cubicBezTo>
                <a:cubicBezTo>
                  <a:pt x="788276" y="611814"/>
                  <a:pt x="611814" y="788276"/>
                  <a:pt x="394138" y="788276"/>
                </a:cubicBezTo>
                <a:cubicBezTo>
                  <a:pt x="176462" y="788276"/>
                  <a:pt x="0" y="611814"/>
                  <a:pt x="0" y="394138"/>
                </a:cubicBezTo>
                <a:cubicBezTo>
                  <a:pt x="0" y="176462"/>
                  <a:pt x="176462" y="0"/>
                  <a:pt x="394138" y="0"/>
                </a:cubicBezTo>
                <a:close/>
              </a:path>
            </a:pathLst>
          </a:custGeom>
          <a:gradFill>
            <a:gsLst>
              <a:gs pos="22000">
                <a:schemeClr val="accent2"/>
              </a:gs>
              <a:gs pos="100000">
                <a:schemeClr val="accent4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олилиния 36"/>
          <p:cNvSpPr/>
          <p:nvPr/>
        </p:nvSpPr>
        <p:spPr>
          <a:xfrm>
            <a:off x="657163" y="2267787"/>
            <a:ext cx="510736" cy="510736"/>
          </a:xfrm>
          <a:custGeom>
            <a:avLst/>
            <a:gdLst>
              <a:gd name="connsiteX0" fmla="*/ 394137 w 788276"/>
              <a:gd name="connsiteY0" fmla="*/ 158567 h 788276"/>
              <a:gd name="connsiteX1" fmla="*/ 141675 w 788276"/>
              <a:gd name="connsiteY1" fmla="*/ 390444 h 788276"/>
              <a:gd name="connsiteX2" fmla="*/ 394137 w 788276"/>
              <a:gd name="connsiteY2" fmla="*/ 622321 h 788276"/>
              <a:gd name="connsiteX3" fmla="*/ 646599 w 788276"/>
              <a:gd name="connsiteY3" fmla="*/ 390444 h 788276"/>
              <a:gd name="connsiteX4" fmla="*/ 394137 w 788276"/>
              <a:gd name="connsiteY4" fmla="*/ 158567 h 788276"/>
              <a:gd name="connsiteX5" fmla="*/ 394138 w 788276"/>
              <a:gd name="connsiteY5" fmla="*/ 0 h 788276"/>
              <a:gd name="connsiteX6" fmla="*/ 788276 w 788276"/>
              <a:gd name="connsiteY6" fmla="*/ 394138 h 788276"/>
              <a:gd name="connsiteX7" fmla="*/ 394138 w 788276"/>
              <a:gd name="connsiteY7" fmla="*/ 788276 h 788276"/>
              <a:gd name="connsiteX8" fmla="*/ 0 w 788276"/>
              <a:gd name="connsiteY8" fmla="*/ 394138 h 788276"/>
              <a:gd name="connsiteX9" fmla="*/ 394138 w 788276"/>
              <a:gd name="connsiteY9" fmla="*/ 0 h 78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8276" h="788276">
                <a:moveTo>
                  <a:pt x="394137" y="158567"/>
                </a:moveTo>
                <a:cubicBezTo>
                  <a:pt x="254706" y="158567"/>
                  <a:pt x="141675" y="262382"/>
                  <a:pt x="141675" y="390444"/>
                </a:cubicBezTo>
                <a:cubicBezTo>
                  <a:pt x="141675" y="518506"/>
                  <a:pt x="254706" y="622321"/>
                  <a:pt x="394137" y="622321"/>
                </a:cubicBezTo>
                <a:cubicBezTo>
                  <a:pt x="533568" y="622321"/>
                  <a:pt x="646599" y="518506"/>
                  <a:pt x="646599" y="390444"/>
                </a:cubicBezTo>
                <a:cubicBezTo>
                  <a:pt x="646599" y="262382"/>
                  <a:pt x="533568" y="158567"/>
                  <a:pt x="394137" y="158567"/>
                </a:cubicBezTo>
                <a:close/>
                <a:moveTo>
                  <a:pt x="394138" y="0"/>
                </a:moveTo>
                <a:cubicBezTo>
                  <a:pt x="611814" y="0"/>
                  <a:pt x="788276" y="176462"/>
                  <a:pt x="788276" y="394138"/>
                </a:cubicBezTo>
                <a:cubicBezTo>
                  <a:pt x="788276" y="611814"/>
                  <a:pt x="611814" y="788276"/>
                  <a:pt x="394138" y="788276"/>
                </a:cubicBezTo>
                <a:cubicBezTo>
                  <a:pt x="176462" y="788276"/>
                  <a:pt x="0" y="611814"/>
                  <a:pt x="0" y="394138"/>
                </a:cubicBezTo>
                <a:cubicBezTo>
                  <a:pt x="0" y="176462"/>
                  <a:pt x="176462" y="0"/>
                  <a:pt x="394138" y="0"/>
                </a:cubicBezTo>
                <a:close/>
              </a:path>
            </a:pathLst>
          </a:custGeom>
          <a:gradFill>
            <a:gsLst>
              <a:gs pos="22000">
                <a:schemeClr val="accent2"/>
              </a:gs>
              <a:gs pos="100000">
                <a:schemeClr val="accent4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олилиния 37"/>
          <p:cNvSpPr/>
          <p:nvPr/>
        </p:nvSpPr>
        <p:spPr>
          <a:xfrm>
            <a:off x="643344" y="2889938"/>
            <a:ext cx="510736" cy="510736"/>
          </a:xfrm>
          <a:custGeom>
            <a:avLst/>
            <a:gdLst>
              <a:gd name="connsiteX0" fmla="*/ 394137 w 788276"/>
              <a:gd name="connsiteY0" fmla="*/ 158567 h 788276"/>
              <a:gd name="connsiteX1" fmla="*/ 141675 w 788276"/>
              <a:gd name="connsiteY1" fmla="*/ 390444 h 788276"/>
              <a:gd name="connsiteX2" fmla="*/ 394137 w 788276"/>
              <a:gd name="connsiteY2" fmla="*/ 622321 h 788276"/>
              <a:gd name="connsiteX3" fmla="*/ 646599 w 788276"/>
              <a:gd name="connsiteY3" fmla="*/ 390444 h 788276"/>
              <a:gd name="connsiteX4" fmla="*/ 394137 w 788276"/>
              <a:gd name="connsiteY4" fmla="*/ 158567 h 788276"/>
              <a:gd name="connsiteX5" fmla="*/ 394138 w 788276"/>
              <a:gd name="connsiteY5" fmla="*/ 0 h 788276"/>
              <a:gd name="connsiteX6" fmla="*/ 788276 w 788276"/>
              <a:gd name="connsiteY6" fmla="*/ 394138 h 788276"/>
              <a:gd name="connsiteX7" fmla="*/ 394138 w 788276"/>
              <a:gd name="connsiteY7" fmla="*/ 788276 h 788276"/>
              <a:gd name="connsiteX8" fmla="*/ 0 w 788276"/>
              <a:gd name="connsiteY8" fmla="*/ 394138 h 788276"/>
              <a:gd name="connsiteX9" fmla="*/ 394138 w 788276"/>
              <a:gd name="connsiteY9" fmla="*/ 0 h 78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8276" h="788276">
                <a:moveTo>
                  <a:pt x="394137" y="158567"/>
                </a:moveTo>
                <a:cubicBezTo>
                  <a:pt x="254706" y="158567"/>
                  <a:pt x="141675" y="262382"/>
                  <a:pt x="141675" y="390444"/>
                </a:cubicBezTo>
                <a:cubicBezTo>
                  <a:pt x="141675" y="518506"/>
                  <a:pt x="254706" y="622321"/>
                  <a:pt x="394137" y="622321"/>
                </a:cubicBezTo>
                <a:cubicBezTo>
                  <a:pt x="533568" y="622321"/>
                  <a:pt x="646599" y="518506"/>
                  <a:pt x="646599" y="390444"/>
                </a:cubicBezTo>
                <a:cubicBezTo>
                  <a:pt x="646599" y="262382"/>
                  <a:pt x="533568" y="158567"/>
                  <a:pt x="394137" y="158567"/>
                </a:cubicBezTo>
                <a:close/>
                <a:moveTo>
                  <a:pt x="394138" y="0"/>
                </a:moveTo>
                <a:cubicBezTo>
                  <a:pt x="611814" y="0"/>
                  <a:pt x="788276" y="176462"/>
                  <a:pt x="788276" y="394138"/>
                </a:cubicBezTo>
                <a:cubicBezTo>
                  <a:pt x="788276" y="611814"/>
                  <a:pt x="611814" y="788276"/>
                  <a:pt x="394138" y="788276"/>
                </a:cubicBezTo>
                <a:cubicBezTo>
                  <a:pt x="176462" y="788276"/>
                  <a:pt x="0" y="611814"/>
                  <a:pt x="0" y="394138"/>
                </a:cubicBezTo>
                <a:cubicBezTo>
                  <a:pt x="0" y="176462"/>
                  <a:pt x="176462" y="0"/>
                  <a:pt x="394138" y="0"/>
                </a:cubicBezTo>
                <a:close/>
              </a:path>
            </a:pathLst>
          </a:custGeom>
          <a:gradFill>
            <a:gsLst>
              <a:gs pos="22000">
                <a:schemeClr val="accent2"/>
              </a:gs>
              <a:gs pos="100000">
                <a:schemeClr val="accent4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9" name="Picture 4" descr="Заполнитель контур Бесплатные Иконки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931" y="1793089"/>
            <a:ext cx="195355" cy="19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Человек Бесплатные Иконки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97" y="2424528"/>
            <a:ext cx="194400" cy="19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8" descr="Человек расположение Бесплатные Иконки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78" y="3035252"/>
            <a:ext cx="194400" cy="19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>
            <a:off x="1238471" y="1703777"/>
            <a:ext cx="15680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763" lvl="0" indent="-4763">
              <a:spcAft>
                <a:spcPts val="6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 - </a:t>
            </a:r>
            <a:r>
              <a:rPr lang="ru-RU" sz="2000" b="1" dirty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534 801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км²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232164" y="2302040"/>
            <a:ext cx="26885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763" indent="-4763">
              <a:spcAft>
                <a:spcPts val="600"/>
              </a:spcAft>
              <a:defRPr/>
            </a:pPr>
            <a:r>
              <a:rPr lang="ru-RU" dirty="0"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Население - </a:t>
            </a:r>
            <a:r>
              <a:rPr lang="ru-RU" sz="2000" b="1" dirty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1 688 378 </a:t>
            </a:r>
            <a:r>
              <a:rPr lang="ru-RU" dirty="0"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чел.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208871" y="2932397"/>
            <a:ext cx="24416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763" indent="-4763">
              <a:spcAft>
                <a:spcPts val="600"/>
              </a:spcAft>
              <a:defRPr/>
            </a:pPr>
            <a:r>
              <a:rPr lang="ru-RU" dirty="0">
                <a:solidFill>
                  <a:srgbClr val="181717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Плотность - </a:t>
            </a:r>
            <a:r>
              <a:rPr lang="ru-RU" sz="2000" b="1" dirty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3,15</a:t>
            </a:r>
            <a:r>
              <a:rPr lang="ru-RU" dirty="0">
                <a:solidFill>
                  <a:srgbClr val="181717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чел./км²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548510" y="6072145"/>
            <a:ext cx="39869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763" indent="-4763">
              <a:spcAft>
                <a:spcPts val="60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Более </a:t>
            </a:r>
            <a:r>
              <a:rPr lang="ru-RU" sz="20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1 100 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труднодоступных территорий</a:t>
            </a:r>
          </a:p>
        </p:txBody>
      </p:sp>
      <p:sp>
        <p:nvSpPr>
          <p:cNvPr id="47" name="Полилиния 46"/>
          <p:cNvSpPr/>
          <p:nvPr/>
        </p:nvSpPr>
        <p:spPr>
          <a:xfrm>
            <a:off x="4791193" y="3785827"/>
            <a:ext cx="510736" cy="510736"/>
          </a:xfrm>
          <a:custGeom>
            <a:avLst/>
            <a:gdLst>
              <a:gd name="connsiteX0" fmla="*/ 394137 w 788276"/>
              <a:gd name="connsiteY0" fmla="*/ 158567 h 788276"/>
              <a:gd name="connsiteX1" fmla="*/ 141675 w 788276"/>
              <a:gd name="connsiteY1" fmla="*/ 390444 h 788276"/>
              <a:gd name="connsiteX2" fmla="*/ 394137 w 788276"/>
              <a:gd name="connsiteY2" fmla="*/ 622321 h 788276"/>
              <a:gd name="connsiteX3" fmla="*/ 646599 w 788276"/>
              <a:gd name="connsiteY3" fmla="*/ 390444 h 788276"/>
              <a:gd name="connsiteX4" fmla="*/ 394137 w 788276"/>
              <a:gd name="connsiteY4" fmla="*/ 158567 h 788276"/>
              <a:gd name="connsiteX5" fmla="*/ 394138 w 788276"/>
              <a:gd name="connsiteY5" fmla="*/ 0 h 788276"/>
              <a:gd name="connsiteX6" fmla="*/ 788276 w 788276"/>
              <a:gd name="connsiteY6" fmla="*/ 394138 h 788276"/>
              <a:gd name="connsiteX7" fmla="*/ 394138 w 788276"/>
              <a:gd name="connsiteY7" fmla="*/ 788276 h 788276"/>
              <a:gd name="connsiteX8" fmla="*/ 0 w 788276"/>
              <a:gd name="connsiteY8" fmla="*/ 394138 h 788276"/>
              <a:gd name="connsiteX9" fmla="*/ 394138 w 788276"/>
              <a:gd name="connsiteY9" fmla="*/ 0 h 78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8276" h="788276">
                <a:moveTo>
                  <a:pt x="394137" y="158567"/>
                </a:moveTo>
                <a:cubicBezTo>
                  <a:pt x="254706" y="158567"/>
                  <a:pt x="141675" y="262382"/>
                  <a:pt x="141675" y="390444"/>
                </a:cubicBezTo>
                <a:cubicBezTo>
                  <a:pt x="141675" y="518506"/>
                  <a:pt x="254706" y="622321"/>
                  <a:pt x="394137" y="622321"/>
                </a:cubicBezTo>
                <a:cubicBezTo>
                  <a:pt x="533568" y="622321"/>
                  <a:pt x="646599" y="518506"/>
                  <a:pt x="646599" y="390444"/>
                </a:cubicBezTo>
                <a:cubicBezTo>
                  <a:pt x="646599" y="262382"/>
                  <a:pt x="533568" y="158567"/>
                  <a:pt x="394137" y="158567"/>
                </a:cubicBezTo>
                <a:close/>
                <a:moveTo>
                  <a:pt x="394138" y="0"/>
                </a:moveTo>
                <a:cubicBezTo>
                  <a:pt x="611814" y="0"/>
                  <a:pt x="788276" y="176462"/>
                  <a:pt x="788276" y="394138"/>
                </a:cubicBezTo>
                <a:cubicBezTo>
                  <a:pt x="788276" y="611814"/>
                  <a:pt x="611814" y="788276"/>
                  <a:pt x="394138" y="788276"/>
                </a:cubicBezTo>
                <a:cubicBezTo>
                  <a:pt x="176462" y="788276"/>
                  <a:pt x="0" y="611814"/>
                  <a:pt x="0" y="394138"/>
                </a:cubicBezTo>
                <a:cubicBezTo>
                  <a:pt x="0" y="176462"/>
                  <a:pt x="176462" y="0"/>
                  <a:pt x="394138" y="0"/>
                </a:cubicBezTo>
                <a:close/>
              </a:path>
            </a:pathLst>
          </a:custGeom>
          <a:gradFill>
            <a:gsLst>
              <a:gs pos="22000">
                <a:schemeClr val="accent2"/>
              </a:gs>
              <a:gs pos="100000">
                <a:schemeClr val="accent4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Полилиния 47"/>
          <p:cNvSpPr/>
          <p:nvPr/>
        </p:nvSpPr>
        <p:spPr>
          <a:xfrm>
            <a:off x="4804402" y="4407978"/>
            <a:ext cx="510736" cy="510736"/>
          </a:xfrm>
          <a:custGeom>
            <a:avLst/>
            <a:gdLst>
              <a:gd name="connsiteX0" fmla="*/ 394137 w 788276"/>
              <a:gd name="connsiteY0" fmla="*/ 158567 h 788276"/>
              <a:gd name="connsiteX1" fmla="*/ 141675 w 788276"/>
              <a:gd name="connsiteY1" fmla="*/ 390444 h 788276"/>
              <a:gd name="connsiteX2" fmla="*/ 394137 w 788276"/>
              <a:gd name="connsiteY2" fmla="*/ 622321 h 788276"/>
              <a:gd name="connsiteX3" fmla="*/ 646599 w 788276"/>
              <a:gd name="connsiteY3" fmla="*/ 390444 h 788276"/>
              <a:gd name="connsiteX4" fmla="*/ 394137 w 788276"/>
              <a:gd name="connsiteY4" fmla="*/ 158567 h 788276"/>
              <a:gd name="connsiteX5" fmla="*/ 394138 w 788276"/>
              <a:gd name="connsiteY5" fmla="*/ 0 h 788276"/>
              <a:gd name="connsiteX6" fmla="*/ 788276 w 788276"/>
              <a:gd name="connsiteY6" fmla="*/ 394138 h 788276"/>
              <a:gd name="connsiteX7" fmla="*/ 394138 w 788276"/>
              <a:gd name="connsiteY7" fmla="*/ 788276 h 788276"/>
              <a:gd name="connsiteX8" fmla="*/ 0 w 788276"/>
              <a:gd name="connsiteY8" fmla="*/ 394138 h 788276"/>
              <a:gd name="connsiteX9" fmla="*/ 394138 w 788276"/>
              <a:gd name="connsiteY9" fmla="*/ 0 h 78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8276" h="788276">
                <a:moveTo>
                  <a:pt x="394137" y="158567"/>
                </a:moveTo>
                <a:cubicBezTo>
                  <a:pt x="254706" y="158567"/>
                  <a:pt x="141675" y="262382"/>
                  <a:pt x="141675" y="390444"/>
                </a:cubicBezTo>
                <a:cubicBezTo>
                  <a:pt x="141675" y="518506"/>
                  <a:pt x="254706" y="622321"/>
                  <a:pt x="394137" y="622321"/>
                </a:cubicBezTo>
                <a:cubicBezTo>
                  <a:pt x="533568" y="622321"/>
                  <a:pt x="646599" y="518506"/>
                  <a:pt x="646599" y="390444"/>
                </a:cubicBezTo>
                <a:cubicBezTo>
                  <a:pt x="646599" y="262382"/>
                  <a:pt x="533568" y="158567"/>
                  <a:pt x="394137" y="158567"/>
                </a:cubicBezTo>
                <a:close/>
                <a:moveTo>
                  <a:pt x="394138" y="0"/>
                </a:moveTo>
                <a:cubicBezTo>
                  <a:pt x="611814" y="0"/>
                  <a:pt x="788276" y="176462"/>
                  <a:pt x="788276" y="394138"/>
                </a:cubicBezTo>
                <a:cubicBezTo>
                  <a:pt x="788276" y="611814"/>
                  <a:pt x="611814" y="788276"/>
                  <a:pt x="394138" y="788276"/>
                </a:cubicBezTo>
                <a:cubicBezTo>
                  <a:pt x="176462" y="788276"/>
                  <a:pt x="0" y="611814"/>
                  <a:pt x="0" y="394138"/>
                </a:cubicBezTo>
                <a:cubicBezTo>
                  <a:pt x="0" y="176462"/>
                  <a:pt x="176462" y="0"/>
                  <a:pt x="394138" y="0"/>
                </a:cubicBezTo>
                <a:close/>
              </a:path>
            </a:pathLst>
          </a:custGeom>
          <a:gradFill>
            <a:gsLst>
              <a:gs pos="22000">
                <a:schemeClr val="accent2"/>
              </a:gs>
              <a:gs pos="100000">
                <a:schemeClr val="accent4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Полилиния 48"/>
          <p:cNvSpPr/>
          <p:nvPr/>
        </p:nvSpPr>
        <p:spPr>
          <a:xfrm>
            <a:off x="4790583" y="5030129"/>
            <a:ext cx="510736" cy="510736"/>
          </a:xfrm>
          <a:custGeom>
            <a:avLst/>
            <a:gdLst>
              <a:gd name="connsiteX0" fmla="*/ 394137 w 788276"/>
              <a:gd name="connsiteY0" fmla="*/ 158567 h 788276"/>
              <a:gd name="connsiteX1" fmla="*/ 141675 w 788276"/>
              <a:gd name="connsiteY1" fmla="*/ 390444 h 788276"/>
              <a:gd name="connsiteX2" fmla="*/ 394137 w 788276"/>
              <a:gd name="connsiteY2" fmla="*/ 622321 h 788276"/>
              <a:gd name="connsiteX3" fmla="*/ 646599 w 788276"/>
              <a:gd name="connsiteY3" fmla="*/ 390444 h 788276"/>
              <a:gd name="connsiteX4" fmla="*/ 394137 w 788276"/>
              <a:gd name="connsiteY4" fmla="*/ 158567 h 788276"/>
              <a:gd name="connsiteX5" fmla="*/ 394138 w 788276"/>
              <a:gd name="connsiteY5" fmla="*/ 0 h 788276"/>
              <a:gd name="connsiteX6" fmla="*/ 788276 w 788276"/>
              <a:gd name="connsiteY6" fmla="*/ 394138 h 788276"/>
              <a:gd name="connsiteX7" fmla="*/ 394138 w 788276"/>
              <a:gd name="connsiteY7" fmla="*/ 788276 h 788276"/>
              <a:gd name="connsiteX8" fmla="*/ 0 w 788276"/>
              <a:gd name="connsiteY8" fmla="*/ 394138 h 788276"/>
              <a:gd name="connsiteX9" fmla="*/ 394138 w 788276"/>
              <a:gd name="connsiteY9" fmla="*/ 0 h 78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8276" h="788276">
                <a:moveTo>
                  <a:pt x="394137" y="158567"/>
                </a:moveTo>
                <a:cubicBezTo>
                  <a:pt x="254706" y="158567"/>
                  <a:pt x="141675" y="262382"/>
                  <a:pt x="141675" y="390444"/>
                </a:cubicBezTo>
                <a:cubicBezTo>
                  <a:pt x="141675" y="518506"/>
                  <a:pt x="254706" y="622321"/>
                  <a:pt x="394137" y="622321"/>
                </a:cubicBezTo>
                <a:cubicBezTo>
                  <a:pt x="533568" y="622321"/>
                  <a:pt x="646599" y="518506"/>
                  <a:pt x="646599" y="390444"/>
                </a:cubicBezTo>
                <a:cubicBezTo>
                  <a:pt x="646599" y="262382"/>
                  <a:pt x="533568" y="158567"/>
                  <a:pt x="394137" y="158567"/>
                </a:cubicBezTo>
                <a:close/>
                <a:moveTo>
                  <a:pt x="394138" y="0"/>
                </a:moveTo>
                <a:cubicBezTo>
                  <a:pt x="611814" y="0"/>
                  <a:pt x="788276" y="176462"/>
                  <a:pt x="788276" y="394138"/>
                </a:cubicBezTo>
                <a:cubicBezTo>
                  <a:pt x="788276" y="611814"/>
                  <a:pt x="611814" y="788276"/>
                  <a:pt x="394138" y="788276"/>
                </a:cubicBezTo>
                <a:cubicBezTo>
                  <a:pt x="176462" y="788276"/>
                  <a:pt x="0" y="611814"/>
                  <a:pt x="0" y="394138"/>
                </a:cubicBezTo>
                <a:cubicBezTo>
                  <a:pt x="0" y="176462"/>
                  <a:pt x="176462" y="0"/>
                  <a:pt x="394138" y="0"/>
                </a:cubicBezTo>
                <a:close/>
              </a:path>
            </a:pathLst>
          </a:custGeom>
          <a:gradFill>
            <a:gsLst>
              <a:gs pos="22000">
                <a:schemeClr val="accent2"/>
              </a:gs>
              <a:gs pos="100000">
                <a:schemeClr val="accent4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0" name="Picture 4" descr="Заполнитель контур Бесплатные Иконки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170" y="3933280"/>
            <a:ext cx="195355" cy="19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6" descr="Человек Бесплатные Иконки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436" y="4564719"/>
            <a:ext cx="194400" cy="19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8" descr="Человек расположение Бесплатные Иконки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617" y="5175443"/>
            <a:ext cx="194400" cy="19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s://image.flaticon.com/icons/png/512/216/216068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053" y="5776069"/>
            <a:ext cx="508190" cy="50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Прямоугольник 44"/>
          <p:cNvSpPr/>
          <p:nvPr/>
        </p:nvSpPr>
        <p:spPr>
          <a:xfrm>
            <a:off x="5453202" y="5690489"/>
            <a:ext cx="2261933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3" indent="-4763">
              <a:spcAft>
                <a:spcPts val="60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Общая протяженность </a:t>
            </a:r>
          </a:p>
          <a:p>
            <a:pPr marL="4763" indent="-4763">
              <a:spcAft>
                <a:spcPts val="60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автодорог </a:t>
            </a:r>
            <a:r>
              <a:rPr lang="ru-RU" sz="1600" b="1" kern="0" dirty="0">
                <a:solidFill>
                  <a:schemeClr val="accent2"/>
                </a:solidFill>
                <a:latin typeface="Arial Narrow" panose="020B0606020202030204" pitchFamily="34" charset="0"/>
              </a:rPr>
              <a:t>43 507,2 </a:t>
            </a:r>
            <a:r>
              <a:rPr lang="ru-RU" sz="1600" kern="0" dirty="0">
                <a:solidFill>
                  <a:prstClr val="black"/>
                </a:solidFill>
                <a:latin typeface="Arial Narrow" panose="020B0606020202030204" pitchFamily="34" charset="0"/>
              </a:rPr>
              <a:t>км.</a:t>
            </a:r>
            <a:endParaRPr lang="ru-RU" sz="1600" dirty="0">
              <a:solidFill>
                <a:srgbClr val="181717"/>
              </a:solidFill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359476" y="3892021"/>
            <a:ext cx="12490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763" lvl="0" indent="-4763">
              <a:spcAft>
                <a:spcPts val="600"/>
              </a:spcAft>
              <a:defRPr/>
            </a:pPr>
            <a:r>
              <a:rPr lang="en-US" sz="1600" dirty="0">
                <a:solidFill>
                  <a:prstClr val="black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 - </a:t>
            </a:r>
            <a:r>
              <a:rPr lang="ru-RU" sz="1600" b="1" dirty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44 300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км²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5346402" y="4546280"/>
            <a:ext cx="22637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Население </a:t>
            </a:r>
            <a:r>
              <a:rPr lang="ru-RU" sz="1600" dirty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ru-RU" sz="1600" b="1" dirty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7 713 326 </a:t>
            </a:r>
            <a:r>
              <a:rPr lang="ru-RU" sz="1600" dirty="0"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чел</a:t>
            </a:r>
            <a:endParaRPr lang="ru-RU" sz="16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5335657" y="5169303"/>
            <a:ext cx="23342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763" indent="-4763">
              <a:spcAft>
                <a:spcPts val="600"/>
              </a:spcAft>
              <a:defRPr/>
            </a:pPr>
            <a:r>
              <a:rPr lang="ru-RU" sz="1600" dirty="0">
                <a:solidFill>
                  <a:srgbClr val="181717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Плотность - </a:t>
            </a:r>
            <a:r>
              <a:rPr lang="ru-RU" sz="1600" b="1" dirty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174,10</a:t>
            </a:r>
            <a:r>
              <a:rPr lang="ru-RU" sz="1600" dirty="0">
                <a:solidFill>
                  <a:srgbClr val="181717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чел./км²</a:t>
            </a:r>
          </a:p>
        </p:txBody>
      </p:sp>
      <p:pic>
        <p:nvPicPr>
          <p:cNvPr id="57" name="Рисунок 5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0664">
            <a:off x="5048761" y="2077892"/>
            <a:ext cx="2277128" cy="1862153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8710">
            <a:off x="7364471" y="1436241"/>
            <a:ext cx="2868014" cy="2345359"/>
          </a:xfrm>
          <a:prstGeom prst="rect">
            <a:avLst/>
          </a:prstGeom>
        </p:spPr>
      </p:pic>
      <p:sp>
        <p:nvSpPr>
          <p:cNvPr id="62" name="Полилиния 61"/>
          <p:cNvSpPr/>
          <p:nvPr/>
        </p:nvSpPr>
        <p:spPr>
          <a:xfrm>
            <a:off x="9870994" y="1592492"/>
            <a:ext cx="510736" cy="510736"/>
          </a:xfrm>
          <a:custGeom>
            <a:avLst/>
            <a:gdLst>
              <a:gd name="connsiteX0" fmla="*/ 394137 w 788276"/>
              <a:gd name="connsiteY0" fmla="*/ 158567 h 788276"/>
              <a:gd name="connsiteX1" fmla="*/ 141675 w 788276"/>
              <a:gd name="connsiteY1" fmla="*/ 390444 h 788276"/>
              <a:gd name="connsiteX2" fmla="*/ 394137 w 788276"/>
              <a:gd name="connsiteY2" fmla="*/ 622321 h 788276"/>
              <a:gd name="connsiteX3" fmla="*/ 646599 w 788276"/>
              <a:gd name="connsiteY3" fmla="*/ 390444 h 788276"/>
              <a:gd name="connsiteX4" fmla="*/ 394137 w 788276"/>
              <a:gd name="connsiteY4" fmla="*/ 158567 h 788276"/>
              <a:gd name="connsiteX5" fmla="*/ 394138 w 788276"/>
              <a:gd name="connsiteY5" fmla="*/ 0 h 788276"/>
              <a:gd name="connsiteX6" fmla="*/ 788276 w 788276"/>
              <a:gd name="connsiteY6" fmla="*/ 394138 h 788276"/>
              <a:gd name="connsiteX7" fmla="*/ 394138 w 788276"/>
              <a:gd name="connsiteY7" fmla="*/ 788276 h 788276"/>
              <a:gd name="connsiteX8" fmla="*/ 0 w 788276"/>
              <a:gd name="connsiteY8" fmla="*/ 394138 h 788276"/>
              <a:gd name="connsiteX9" fmla="*/ 394138 w 788276"/>
              <a:gd name="connsiteY9" fmla="*/ 0 h 78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8276" h="788276">
                <a:moveTo>
                  <a:pt x="394137" y="158567"/>
                </a:moveTo>
                <a:cubicBezTo>
                  <a:pt x="254706" y="158567"/>
                  <a:pt x="141675" y="262382"/>
                  <a:pt x="141675" y="390444"/>
                </a:cubicBezTo>
                <a:cubicBezTo>
                  <a:pt x="141675" y="518506"/>
                  <a:pt x="254706" y="622321"/>
                  <a:pt x="394137" y="622321"/>
                </a:cubicBezTo>
                <a:cubicBezTo>
                  <a:pt x="533568" y="622321"/>
                  <a:pt x="646599" y="518506"/>
                  <a:pt x="646599" y="390444"/>
                </a:cubicBezTo>
                <a:cubicBezTo>
                  <a:pt x="646599" y="262382"/>
                  <a:pt x="533568" y="158567"/>
                  <a:pt x="394137" y="158567"/>
                </a:cubicBezTo>
                <a:close/>
                <a:moveTo>
                  <a:pt x="394138" y="0"/>
                </a:moveTo>
                <a:cubicBezTo>
                  <a:pt x="611814" y="0"/>
                  <a:pt x="788276" y="176462"/>
                  <a:pt x="788276" y="394138"/>
                </a:cubicBezTo>
                <a:cubicBezTo>
                  <a:pt x="788276" y="611814"/>
                  <a:pt x="611814" y="788276"/>
                  <a:pt x="394138" y="788276"/>
                </a:cubicBezTo>
                <a:cubicBezTo>
                  <a:pt x="176462" y="788276"/>
                  <a:pt x="0" y="611814"/>
                  <a:pt x="0" y="394138"/>
                </a:cubicBezTo>
                <a:cubicBezTo>
                  <a:pt x="0" y="176462"/>
                  <a:pt x="176462" y="0"/>
                  <a:pt x="394138" y="0"/>
                </a:cubicBezTo>
                <a:close/>
              </a:path>
            </a:pathLst>
          </a:custGeom>
          <a:gradFill>
            <a:gsLst>
              <a:gs pos="22000">
                <a:schemeClr val="accent2"/>
              </a:gs>
              <a:gs pos="100000">
                <a:schemeClr val="accent4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3" name="Полилиния 62"/>
          <p:cNvSpPr/>
          <p:nvPr/>
        </p:nvSpPr>
        <p:spPr>
          <a:xfrm>
            <a:off x="9884203" y="2214643"/>
            <a:ext cx="510736" cy="510736"/>
          </a:xfrm>
          <a:custGeom>
            <a:avLst/>
            <a:gdLst>
              <a:gd name="connsiteX0" fmla="*/ 394137 w 788276"/>
              <a:gd name="connsiteY0" fmla="*/ 158567 h 788276"/>
              <a:gd name="connsiteX1" fmla="*/ 141675 w 788276"/>
              <a:gd name="connsiteY1" fmla="*/ 390444 h 788276"/>
              <a:gd name="connsiteX2" fmla="*/ 394137 w 788276"/>
              <a:gd name="connsiteY2" fmla="*/ 622321 h 788276"/>
              <a:gd name="connsiteX3" fmla="*/ 646599 w 788276"/>
              <a:gd name="connsiteY3" fmla="*/ 390444 h 788276"/>
              <a:gd name="connsiteX4" fmla="*/ 394137 w 788276"/>
              <a:gd name="connsiteY4" fmla="*/ 158567 h 788276"/>
              <a:gd name="connsiteX5" fmla="*/ 394138 w 788276"/>
              <a:gd name="connsiteY5" fmla="*/ 0 h 788276"/>
              <a:gd name="connsiteX6" fmla="*/ 788276 w 788276"/>
              <a:gd name="connsiteY6" fmla="*/ 394138 h 788276"/>
              <a:gd name="connsiteX7" fmla="*/ 394138 w 788276"/>
              <a:gd name="connsiteY7" fmla="*/ 788276 h 788276"/>
              <a:gd name="connsiteX8" fmla="*/ 0 w 788276"/>
              <a:gd name="connsiteY8" fmla="*/ 394138 h 788276"/>
              <a:gd name="connsiteX9" fmla="*/ 394138 w 788276"/>
              <a:gd name="connsiteY9" fmla="*/ 0 h 78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8276" h="788276">
                <a:moveTo>
                  <a:pt x="394137" y="158567"/>
                </a:moveTo>
                <a:cubicBezTo>
                  <a:pt x="254706" y="158567"/>
                  <a:pt x="141675" y="262382"/>
                  <a:pt x="141675" y="390444"/>
                </a:cubicBezTo>
                <a:cubicBezTo>
                  <a:pt x="141675" y="518506"/>
                  <a:pt x="254706" y="622321"/>
                  <a:pt x="394137" y="622321"/>
                </a:cubicBezTo>
                <a:cubicBezTo>
                  <a:pt x="533568" y="622321"/>
                  <a:pt x="646599" y="518506"/>
                  <a:pt x="646599" y="390444"/>
                </a:cubicBezTo>
                <a:cubicBezTo>
                  <a:pt x="646599" y="262382"/>
                  <a:pt x="533568" y="158567"/>
                  <a:pt x="394137" y="158567"/>
                </a:cubicBezTo>
                <a:close/>
                <a:moveTo>
                  <a:pt x="394138" y="0"/>
                </a:moveTo>
                <a:cubicBezTo>
                  <a:pt x="611814" y="0"/>
                  <a:pt x="788276" y="176462"/>
                  <a:pt x="788276" y="394138"/>
                </a:cubicBezTo>
                <a:cubicBezTo>
                  <a:pt x="788276" y="611814"/>
                  <a:pt x="611814" y="788276"/>
                  <a:pt x="394138" y="788276"/>
                </a:cubicBezTo>
                <a:cubicBezTo>
                  <a:pt x="176462" y="788276"/>
                  <a:pt x="0" y="611814"/>
                  <a:pt x="0" y="394138"/>
                </a:cubicBezTo>
                <a:cubicBezTo>
                  <a:pt x="0" y="176462"/>
                  <a:pt x="176462" y="0"/>
                  <a:pt x="394138" y="0"/>
                </a:cubicBezTo>
                <a:close/>
              </a:path>
            </a:pathLst>
          </a:custGeom>
          <a:gradFill>
            <a:gsLst>
              <a:gs pos="22000">
                <a:schemeClr val="accent2"/>
              </a:gs>
              <a:gs pos="100000">
                <a:schemeClr val="accent4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4" name="Полилиния 63"/>
          <p:cNvSpPr/>
          <p:nvPr/>
        </p:nvSpPr>
        <p:spPr>
          <a:xfrm>
            <a:off x="9870384" y="2836794"/>
            <a:ext cx="510736" cy="510736"/>
          </a:xfrm>
          <a:custGeom>
            <a:avLst/>
            <a:gdLst>
              <a:gd name="connsiteX0" fmla="*/ 394137 w 788276"/>
              <a:gd name="connsiteY0" fmla="*/ 158567 h 788276"/>
              <a:gd name="connsiteX1" fmla="*/ 141675 w 788276"/>
              <a:gd name="connsiteY1" fmla="*/ 390444 h 788276"/>
              <a:gd name="connsiteX2" fmla="*/ 394137 w 788276"/>
              <a:gd name="connsiteY2" fmla="*/ 622321 h 788276"/>
              <a:gd name="connsiteX3" fmla="*/ 646599 w 788276"/>
              <a:gd name="connsiteY3" fmla="*/ 390444 h 788276"/>
              <a:gd name="connsiteX4" fmla="*/ 394137 w 788276"/>
              <a:gd name="connsiteY4" fmla="*/ 158567 h 788276"/>
              <a:gd name="connsiteX5" fmla="*/ 394138 w 788276"/>
              <a:gd name="connsiteY5" fmla="*/ 0 h 788276"/>
              <a:gd name="connsiteX6" fmla="*/ 788276 w 788276"/>
              <a:gd name="connsiteY6" fmla="*/ 394138 h 788276"/>
              <a:gd name="connsiteX7" fmla="*/ 394138 w 788276"/>
              <a:gd name="connsiteY7" fmla="*/ 788276 h 788276"/>
              <a:gd name="connsiteX8" fmla="*/ 0 w 788276"/>
              <a:gd name="connsiteY8" fmla="*/ 394138 h 788276"/>
              <a:gd name="connsiteX9" fmla="*/ 394138 w 788276"/>
              <a:gd name="connsiteY9" fmla="*/ 0 h 78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8276" h="788276">
                <a:moveTo>
                  <a:pt x="394137" y="158567"/>
                </a:moveTo>
                <a:cubicBezTo>
                  <a:pt x="254706" y="158567"/>
                  <a:pt x="141675" y="262382"/>
                  <a:pt x="141675" y="390444"/>
                </a:cubicBezTo>
                <a:cubicBezTo>
                  <a:pt x="141675" y="518506"/>
                  <a:pt x="254706" y="622321"/>
                  <a:pt x="394137" y="622321"/>
                </a:cubicBezTo>
                <a:cubicBezTo>
                  <a:pt x="533568" y="622321"/>
                  <a:pt x="646599" y="518506"/>
                  <a:pt x="646599" y="390444"/>
                </a:cubicBezTo>
                <a:cubicBezTo>
                  <a:pt x="646599" y="262382"/>
                  <a:pt x="533568" y="158567"/>
                  <a:pt x="394137" y="158567"/>
                </a:cubicBezTo>
                <a:close/>
                <a:moveTo>
                  <a:pt x="394138" y="0"/>
                </a:moveTo>
                <a:cubicBezTo>
                  <a:pt x="611814" y="0"/>
                  <a:pt x="788276" y="176462"/>
                  <a:pt x="788276" y="394138"/>
                </a:cubicBezTo>
                <a:cubicBezTo>
                  <a:pt x="788276" y="611814"/>
                  <a:pt x="611814" y="788276"/>
                  <a:pt x="394138" y="788276"/>
                </a:cubicBezTo>
                <a:cubicBezTo>
                  <a:pt x="176462" y="788276"/>
                  <a:pt x="0" y="611814"/>
                  <a:pt x="0" y="394138"/>
                </a:cubicBezTo>
                <a:cubicBezTo>
                  <a:pt x="0" y="176462"/>
                  <a:pt x="176462" y="0"/>
                  <a:pt x="394138" y="0"/>
                </a:cubicBezTo>
                <a:close/>
              </a:path>
            </a:pathLst>
          </a:custGeom>
          <a:gradFill>
            <a:gsLst>
              <a:gs pos="22000">
                <a:schemeClr val="accent2"/>
              </a:gs>
              <a:gs pos="100000">
                <a:schemeClr val="accent4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5" name="Picture 4" descr="Заполнитель контур Бесплатные Иконки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971" y="1739945"/>
            <a:ext cx="195355" cy="19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6" descr="Человек Бесплатные Иконки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2237" y="2371384"/>
            <a:ext cx="194400" cy="19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8" descr="Человек расположение Бесплатные Иконки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8418" y="2982108"/>
            <a:ext cx="194400" cy="19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s://image.flaticon.com/icons/png/512/216/216068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6507" y="3371286"/>
            <a:ext cx="508190" cy="50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Прямоугольник 68"/>
          <p:cNvSpPr/>
          <p:nvPr/>
        </p:nvSpPr>
        <p:spPr>
          <a:xfrm>
            <a:off x="8421178" y="3368870"/>
            <a:ext cx="361711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3" indent="-4763">
              <a:spcAft>
                <a:spcPts val="600"/>
              </a:spcAft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Общая протяженность автодорог </a:t>
            </a:r>
            <a:r>
              <a:rPr lang="ru-RU" sz="1400" b="1" kern="0" dirty="0">
                <a:solidFill>
                  <a:schemeClr val="accent2"/>
                </a:solidFill>
                <a:latin typeface="Arial Narrow" panose="020B0606020202030204" pitchFamily="34" charset="0"/>
              </a:rPr>
              <a:t>19 095,42 </a:t>
            </a:r>
            <a:r>
              <a:rPr lang="ru-RU" sz="1400" kern="0" dirty="0">
                <a:solidFill>
                  <a:prstClr val="black"/>
                </a:solidFill>
                <a:latin typeface="Arial Narrow" panose="020B0606020202030204" pitchFamily="34" charset="0"/>
              </a:rPr>
              <a:t>км.</a:t>
            </a:r>
          </a:p>
          <a:p>
            <a:pPr marL="4763" indent="-4763">
              <a:spcAft>
                <a:spcPts val="600"/>
              </a:spcAft>
              <a:defRPr/>
            </a:pPr>
            <a:r>
              <a:rPr lang="ru-RU" sz="1400" kern="0" dirty="0">
                <a:solidFill>
                  <a:prstClr val="black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без автономных округов</a:t>
            </a:r>
            <a:endParaRPr lang="ru-RU" sz="1400" dirty="0">
              <a:solidFill>
                <a:srgbClr val="181717"/>
              </a:solidFill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70" name="Рисунок 6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459" y="4525689"/>
            <a:ext cx="1556840" cy="1624333"/>
          </a:xfrm>
          <a:prstGeom prst="rect">
            <a:avLst/>
          </a:prstGeom>
        </p:spPr>
      </p:pic>
      <p:sp>
        <p:nvSpPr>
          <p:cNvPr id="73" name="Полилиния 72"/>
          <p:cNvSpPr/>
          <p:nvPr/>
        </p:nvSpPr>
        <p:spPr>
          <a:xfrm>
            <a:off x="9773050" y="4186782"/>
            <a:ext cx="510736" cy="510736"/>
          </a:xfrm>
          <a:custGeom>
            <a:avLst/>
            <a:gdLst>
              <a:gd name="connsiteX0" fmla="*/ 394137 w 788276"/>
              <a:gd name="connsiteY0" fmla="*/ 158567 h 788276"/>
              <a:gd name="connsiteX1" fmla="*/ 141675 w 788276"/>
              <a:gd name="connsiteY1" fmla="*/ 390444 h 788276"/>
              <a:gd name="connsiteX2" fmla="*/ 394137 w 788276"/>
              <a:gd name="connsiteY2" fmla="*/ 622321 h 788276"/>
              <a:gd name="connsiteX3" fmla="*/ 646599 w 788276"/>
              <a:gd name="connsiteY3" fmla="*/ 390444 h 788276"/>
              <a:gd name="connsiteX4" fmla="*/ 394137 w 788276"/>
              <a:gd name="connsiteY4" fmla="*/ 158567 h 788276"/>
              <a:gd name="connsiteX5" fmla="*/ 394138 w 788276"/>
              <a:gd name="connsiteY5" fmla="*/ 0 h 788276"/>
              <a:gd name="connsiteX6" fmla="*/ 788276 w 788276"/>
              <a:gd name="connsiteY6" fmla="*/ 394138 h 788276"/>
              <a:gd name="connsiteX7" fmla="*/ 394138 w 788276"/>
              <a:gd name="connsiteY7" fmla="*/ 788276 h 788276"/>
              <a:gd name="connsiteX8" fmla="*/ 0 w 788276"/>
              <a:gd name="connsiteY8" fmla="*/ 394138 h 788276"/>
              <a:gd name="connsiteX9" fmla="*/ 394138 w 788276"/>
              <a:gd name="connsiteY9" fmla="*/ 0 h 78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8276" h="788276">
                <a:moveTo>
                  <a:pt x="394137" y="158567"/>
                </a:moveTo>
                <a:cubicBezTo>
                  <a:pt x="254706" y="158567"/>
                  <a:pt x="141675" y="262382"/>
                  <a:pt x="141675" y="390444"/>
                </a:cubicBezTo>
                <a:cubicBezTo>
                  <a:pt x="141675" y="518506"/>
                  <a:pt x="254706" y="622321"/>
                  <a:pt x="394137" y="622321"/>
                </a:cubicBezTo>
                <a:cubicBezTo>
                  <a:pt x="533568" y="622321"/>
                  <a:pt x="646599" y="518506"/>
                  <a:pt x="646599" y="390444"/>
                </a:cubicBezTo>
                <a:cubicBezTo>
                  <a:pt x="646599" y="262382"/>
                  <a:pt x="533568" y="158567"/>
                  <a:pt x="394137" y="158567"/>
                </a:cubicBezTo>
                <a:close/>
                <a:moveTo>
                  <a:pt x="394138" y="0"/>
                </a:moveTo>
                <a:cubicBezTo>
                  <a:pt x="611814" y="0"/>
                  <a:pt x="788276" y="176462"/>
                  <a:pt x="788276" y="394138"/>
                </a:cubicBezTo>
                <a:cubicBezTo>
                  <a:pt x="788276" y="611814"/>
                  <a:pt x="611814" y="788276"/>
                  <a:pt x="394138" y="788276"/>
                </a:cubicBezTo>
                <a:cubicBezTo>
                  <a:pt x="176462" y="788276"/>
                  <a:pt x="0" y="611814"/>
                  <a:pt x="0" y="394138"/>
                </a:cubicBezTo>
                <a:cubicBezTo>
                  <a:pt x="0" y="176462"/>
                  <a:pt x="176462" y="0"/>
                  <a:pt x="394138" y="0"/>
                </a:cubicBezTo>
                <a:close/>
              </a:path>
            </a:pathLst>
          </a:custGeom>
          <a:gradFill>
            <a:gsLst>
              <a:gs pos="22000">
                <a:schemeClr val="accent2"/>
              </a:gs>
              <a:gs pos="100000">
                <a:schemeClr val="accent4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" name="Полилиния 73"/>
          <p:cNvSpPr/>
          <p:nvPr/>
        </p:nvSpPr>
        <p:spPr>
          <a:xfrm>
            <a:off x="9786259" y="4808933"/>
            <a:ext cx="510736" cy="510736"/>
          </a:xfrm>
          <a:custGeom>
            <a:avLst/>
            <a:gdLst>
              <a:gd name="connsiteX0" fmla="*/ 394137 w 788276"/>
              <a:gd name="connsiteY0" fmla="*/ 158567 h 788276"/>
              <a:gd name="connsiteX1" fmla="*/ 141675 w 788276"/>
              <a:gd name="connsiteY1" fmla="*/ 390444 h 788276"/>
              <a:gd name="connsiteX2" fmla="*/ 394137 w 788276"/>
              <a:gd name="connsiteY2" fmla="*/ 622321 h 788276"/>
              <a:gd name="connsiteX3" fmla="*/ 646599 w 788276"/>
              <a:gd name="connsiteY3" fmla="*/ 390444 h 788276"/>
              <a:gd name="connsiteX4" fmla="*/ 394137 w 788276"/>
              <a:gd name="connsiteY4" fmla="*/ 158567 h 788276"/>
              <a:gd name="connsiteX5" fmla="*/ 394138 w 788276"/>
              <a:gd name="connsiteY5" fmla="*/ 0 h 788276"/>
              <a:gd name="connsiteX6" fmla="*/ 788276 w 788276"/>
              <a:gd name="connsiteY6" fmla="*/ 394138 h 788276"/>
              <a:gd name="connsiteX7" fmla="*/ 394138 w 788276"/>
              <a:gd name="connsiteY7" fmla="*/ 788276 h 788276"/>
              <a:gd name="connsiteX8" fmla="*/ 0 w 788276"/>
              <a:gd name="connsiteY8" fmla="*/ 394138 h 788276"/>
              <a:gd name="connsiteX9" fmla="*/ 394138 w 788276"/>
              <a:gd name="connsiteY9" fmla="*/ 0 h 78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8276" h="788276">
                <a:moveTo>
                  <a:pt x="394137" y="158567"/>
                </a:moveTo>
                <a:cubicBezTo>
                  <a:pt x="254706" y="158567"/>
                  <a:pt x="141675" y="262382"/>
                  <a:pt x="141675" y="390444"/>
                </a:cubicBezTo>
                <a:cubicBezTo>
                  <a:pt x="141675" y="518506"/>
                  <a:pt x="254706" y="622321"/>
                  <a:pt x="394137" y="622321"/>
                </a:cubicBezTo>
                <a:cubicBezTo>
                  <a:pt x="533568" y="622321"/>
                  <a:pt x="646599" y="518506"/>
                  <a:pt x="646599" y="390444"/>
                </a:cubicBezTo>
                <a:cubicBezTo>
                  <a:pt x="646599" y="262382"/>
                  <a:pt x="533568" y="158567"/>
                  <a:pt x="394137" y="158567"/>
                </a:cubicBezTo>
                <a:close/>
                <a:moveTo>
                  <a:pt x="394138" y="0"/>
                </a:moveTo>
                <a:cubicBezTo>
                  <a:pt x="611814" y="0"/>
                  <a:pt x="788276" y="176462"/>
                  <a:pt x="788276" y="394138"/>
                </a:cubicBezTo>
                <a:cubicBezTo>
                  <a:pt x="788276" y="611814"/>
                  <a:pt x="611814" y="788276"/>
                  <a:pt x="394138" y="788276"/>
                </a:cubicBezTo>
                <a:cubicBezTo>
                  <a:pt x="176462" y="788276"/>
                  <a:pt x="0" y="611814"/>
                  <a:pt x="0" y="394138"/>
                </a:cubicBezTo>
                <a:cubicBezTo>
                  <a:pt x="0" y="176462"/>
                  <a:pt x="176462" y="0"/>
                  <a:pt x="394138" y="0"/>
                </a:cubicBezTo>
                <a:close/>
              </a:path>
            </a:pathLst>
          </a:custGeom>
          <a:gradFill>
            <a:gsLst>
              <a:gs pos="22000">
                <a:schemeClr val="accent2"/>
              </a:gs>
              <a:gs pos="100000">
                <a:schemeClr val="accent4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Полилиния 74"/>
          <p:cNvSpPr/>
          <p:nvPr/>
        </p:nvSpPr>
        <p:spPr>
          <a:xfrm>
            <a:off x="9772440" y="5431084"/>
            <a:ext cx="510736" cy="510736"/>
          </a:xfrm>
          <a:custGeom>
            <a:avLst/>
            <a:gdLst>
              <a:gd name="connsiteX0" fmla="*/ 394137 w 788276"/>
              <a:gd name="connsiteY0" fmla="*/ 158567 h 788276"/>
              <a:gd name="connsiteX1" fmla="*/ 141675 w 788276"/>
              <a:gd name="connsiteY1" fmla="*/ 390444 h 788276"/>
              <a:gd name="connsiteX2" fmla="*/ 394137 w 788276"/>
              <a:gd name="connsiteY2" fmla="*/ 622321 h 788276"/>
              <a:gd name="connsiteX3" fmla="*/ 646599 w 788276"/>
              <a:gd name="connsiteY3" fmla="*/ 390444 h 788276"/>
              <a:gd name="connsiteX4" fmla="*/ 394137 w 788276"/>
              <a:gd name="connsiteY4" fmla="*/ 158567 h 788276"/>
              <a:gd name="connsiteX5" fmla="*/ 394138 w 788276"/>
              <a:gd name="connsiteY5" fmla="*/ 0 h 788276"/>
              <a:gd name="connsiteX6" fmla="*/ 788276 w 788276"/>
              <a:gd name="connsiteY6" fmla="*/ 394138 h 788276"/>
              <a:gd name="connsiteX7" fmla="*/ 394138 w 788276"/>
              <a:gd name="connsiteY7" fmla="*/ 788276 h 788276"/>
              <a:gd name="connsiteX8" fmla="*/ 0 w 788276"/>
              <a:gd name="connsiteY8" fmla="*/ 394138 h 788276"/>
              <a:gd name="connsiteX9" fmla="*/ 394138 w 788276"/>
              <a:gd name="connsiteY9" fmla="*/ 0 h 78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8276" h="788276">
                <a:moveTo>
                  <a:pt x="394137" y="158567"/>
                </a:moveTo>
                <a:cubicBezTo>
                  <a:pt x="254706" y="158567"/>
                  <a:pt x="141675" y="262382"/>
                  <a:pt x="141675" y="390444"/>
                </a:cubicBezTo>
                <a:cubicBezTo>
                  <a:pt x="141675" y="518506"/>
                  <a:pt x="254706" y="622321"/>
                  <a:pt x="394137" y="622321"/>
                </a:cubicBezTo>
                <a:cubicBezTo>
                  <a:pt x="533568" y="622321"/>
                  <a:pt x="646599" y="518506"/>
                  <a:pt x="646599" y="390444"/>
                </a:cubicBezTo>
                <a:cubicBezTo>
                  <a:pt x="646599" y="262382"/>
                  <a:pt x="533568" y="158567"/>
                  <a:pt x="394137" y="158567"/>
                </a:cubicBezTo>
                <a:close/>
                <a:moveTo>
                  <a:pt x="394138" y="0"/>
                </a:moveTo>
                <a:cubicBezTo>
                  <a:pt x="611814" y="0"/>
                  <a:pt x="788276" y="176462"/>
                  <a:pt x="788276" y="394138"/>
                </a:cubicBezTo>
                <a:cubicBezTo>
                  <a:pt x="788276" y="611814"/>
                  <a:pt x="611814" y="788276"/>
                  <a:pt x="394138" y="788276"/>
                </a:cubicBezTo>
                <a:cubicBezTo>
                  <a:pt x="176462" y="788276"/>
                  <a:pt x="0" y="611814"/>
                  <a:pt x="0" y="394138"/>
                </a:cubicBezTo>
                <a:cubicBezTo>
                  <a:pt x="0" y="176462"/>
                  <a:pt x="176462" y="0"/>
                  <a:pt x="394138" y="0"/>
                </a:cubicBezTo>
                <a:close/>
              </a:path>
            </a:pathLst>
          </a:custGeom>
          <a:gradFill>
            <a:gsLst>
              <a:gs pos="22000">
                <a:schemeClr val="accent2"/>
              </a:gs>
              <a:gs pos="100000">
                <a:schemeClr val="accent4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6" name="Picture 4" descr="Заполнитель контур Бесплатные Иконки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0027" y="4334235"/>
            <a:ext cx="195355" cy="19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6" descr="Человек Бесплатные Иконки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293" y="4965674"/>
            <a:ext cx="194400" cy="19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8" descr="Человек расположение Бесплатные Иконки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0474" y="5576398"/>
            <a:ext cx="194400" cy="19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Прямоугольник 71"/>
          <p:cNvSpPr/>
          <p:nvPr/>
        </p:nvSpPr>
        <p:spPr>
          <a:xfrm>
            <a:off x="8452641" y="6147252"/>
            <a:ext cx="33684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3" indent="-4763">
              <a:spcAft>
                <a:spcPts val="600"/>
              </a:spcAft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Общая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протяженность автодорог </a:t>
            </a:r>
            <a:r>
              <a:rPr lang="ru-RU" sz="1400" b="1" dirty="0">
                <a:solidFill>
                  <a:schemeClr val="accent2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14 280,8 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км.</a:t>
            </a:r>
          </a:p>
        </p:txBody>
      </p:sp>
      <p:pic>
        <p:nvPicPr>
          <p:cNvPr id="80" name="Picture 2" descr="https://image.flaticon.com/icons/png/512/216/216068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988" y="5932611"/>
            <a:ext cx="508190" cy="50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36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quantummd.com/wp-content/uploads/2019/12/AdobeStock_271934200...-1536x714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7" t="4590" r="20105" b="19361"/>
          <a:stretch/>
        </p:blipFill>
        <p:spPr bwMode="auto">
          <a:xfrm>
            <a:off x="0" y="0"/>
            <a:ext cx="12182168" cy="685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Полилиния 43"/>
          <p:cNvSpPr/>
          <p:nvPr/>
        </p:nvSpPr>
        <p:spPr>
          <a:xfrm rot="2179609">
            <a:off x="-1993122" y="3572451"/>
            <a:ext cx="9861275" cy="3493837"/>
          </a:xfrm>
          <a:custGeom>
            <a:avLst/>
            <a:gdLst>
              <a:gd name="connsiteX0" fmla="*/ 0 w 9861275"/>
              <a:gd name="connsiteY0" fmla="*/ 0 h 3493837"/>
              <a:gd name="connsiteX1" fmla="*/ 9861275 w 9861275"/>
              <a:gd name="connsiteY1" fmla="*/ 0 h 3493837"/>
              <a:gd name="connsiteX2" fmla="*/ 9861275 w 9861275"/>
              <a:gd name="connsiteY2" fmla="*/ 58880 h 3493837"/>
              <a:gd name="connsiteX3" fmla="*/ 5189731 w 9861275"/>
              <a:gd name="connsiteY3" fmla="*/ 3493837 h 3493837"/>
              <a:gd name="connsiteX4" fmla="*/ 2568997 w 9861275"/>
              <a:gd name="connsiteY4" fmla="*/ 3493837 h 3493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1275" h="3493837">
                <a:moveTo>
                  <a:pt x="0" y="0"/>
                </a:moveTo>
                <a:lnTo>
                  <a:pt x="9861275" y="0"/>
                </a:lnTo>
                <a:lnTo>
                  <a:pt x="9861275" y="58880"/>
                </a:lnTo>
                <a:lnTo>
                  <a:pt x="5189731" y="3493837"/>
                </a:lnTo>
                <a:lnTo>
                  <a:pt x="2568997" y="3493837"/>
                </a:lnTo>
                <a:close/>
              </a:path>
            </a:pathLst>
          </a:cu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олилиния 45"/>
          <p:cNvSpPr/>
          <p:nvPr/>
        </p:nvSpPr>
        <p:spPr>
          <a:xfrm rot="19420391" flipH="1">
            <a:off x="4351937" y="3581666"/>
            <a:ext cx="9830161" cy="3493837"/>
          </a:xfrm>
          <a:custGeom>
            <a:avLst/>
            <a:gdLst>
              <a:gd name="connsiteX0" fmla="*/ 0 w 9830161"/>
              <a:gd name="connsiteY0" fmla="*/ 0 h 3493837"/>
              <a:gd name="connsiteX1" fmla="*/ 2568997 w 9830161"/>
              <a:gd name="connsiteY1" fmla="*/ 3493837 h 3493837"/>
              <a:gd name="connsiteX2" fmla="*/ 5158619 w 9830161"/>
              <a:gd name="connsiteY2" fmla="*/ 3493837 h 3493837"/>
              <a:gd name="connsiteX3" fmla="*/ 9830161 w 9830161"/>
              <a:gd name="connsiteY3" fmla="*/ 58881 h 3493837"/>
              <a:gd name="connsiteX4" fmla="*/ 9830161 w 9830161"/>
              <a:gd name="connsiteY4" fmla="*/ 0 h 3493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30161" h="3493837">
                <a:moveTo>
                  <a:pt x="0" y="0"/>
                </a:moveTo>
                <a:lnTo>
                  <a:pt x="2568997" y="3493837"/>
                </a:lnTo>
                <a:lnTo>
                  <a:pt x="5158619" y="3493837"/>
                </a:lnTo>
                <a:lnTo>
                  <a:pt x="9830161" y="58881"/>
                </a:lnTo>
                <a:lnTo>
                  <a:pt x="9830161" y="0"/>
                </a:lnTo>
                <a:close/>
              </a:path>
            </a:pathLst>
          </a:custGeom>
          <a:solidFill>
            <a:schemeClr val="bg2">
              <a:lumMod val="9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2261"/>
            <a:ext cx="12192000" cy="694990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406214" y="6479726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>
                <a:solidFill>
                  <a:schemeClr val="tx1"/>
                </a:solidFill>
              </a:rPr>
              <a:t>20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Picture 4" descr="https://www.dzhmao.ru/upload/iblock/c8c/Patsient-budet-dostavlen-v-to-lechebnoe-uchrezhdenie_-gde-emu-okazhut-maksimalnuyu-pomoshch-v-lentu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23" t="15039" r="34127" b="450"/>
          <a:stretch/>
        </p:blipFill>
        <p:spPr bwMode="auto">
          <a:xfrm>
            <a:off x="3700561" y="0"/>
            <a:ext cx="4689987" cy="6854546"/>
          </a:xfrm>
          <a:prstGeom prst="rect">
            <a:avLst/>
          </a:prstGeom>
          <a:noFill/>
          <a:effectLst>
            <a:outerShdw blurRad="292100" dist="38100" dir="5400000" sx="103000" sy="103000" algn="t" rotWithShape="0">
              <a:prstClr val="black">
                <a:alpha val="6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Полилиния 41"/>
          <p:cNvSpPr/>
          <p:nvPr/>
        </p:nvSpPr>
        <p:spPr>
          <a:xfrm rot="19420391" flipH="1">
            <a:off x="3225667" y="2646637"/>
            <a:ext cx="5588371" cy="5299094"/>
          </a:xfrm>
          <a:custGeom>
            <a:avLst/>
            <a:gdLst>
              <a:gd name="connsiteX0" fmla="*/ 3724771 w 5588371"/>
              <a:gd name="connsiteY0" fmla="*/ 0 h 5299094"/>
              <a:gd name="connsiteX1" fmla="*/ 2828958 w 5588371"/>
              <a:gd name="connsiteY1" fmla="*/ 2867946 h 5299094"/>
              <a:gd name="connsiteX2" fmla="*/ 0 w 5588371"/>
              <a:gd name="connsiteY2" fmla="*/ 2867946 h 5299094"/>
              <a:gd name="connsiteX3" fmla="*/ 1787608 w 5588371"/>
              <a:gd name="connsiteY3" fmla="*/ 5299094 h 5299094"/>
              <a:gd name="connsiteX4" fmla="*/ 2155237 w 5588371"/>
              <a:gd name="connsiteY4" fmla="*/ 5028779 h 5299094"/>
              <a:gd name="connsiteX5" fmla="*/ 2183951 w 5588371"/>
              <a:gd name="connsiteY5" fmla="*/ 5037747 h 5299094"/>
              <a:gd name="connsiteX6" fmla="*/ 5588371 w 5588371"/>
              <a:gd name="connsiteY6" fmla="*/ 2534497 h 5299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88371" h="5299094">
                <a:moveTo>
                  <a:pt x="3724771" y="0"/>
                </a:moveTo>
                <a:lnTo>
                  <a:pt x="2828958" y="2867946"/>
                </a:lnTo>
                <a:lnTo>
                  <a:pt x="0" y="2867946"/>
                </a:lnTo>
                <a:lnTo>
                  <a:pt x="1787608" y="5299094"/>
                </a:lnTo>
                <a:lnTo>
                  <a:pt x="2155237" y="5028779"/>
                </a:lnTo>
                <a:lnTo>
                  <a:pt x="2183951" y="5037747"/>
                </a:lnTo>
                <a:lnTo>
                  <a:pt x="5588371" y="2534497"/>
                </a:lnTo>
                <a:close/>
              </a:path>
            </a:pathLst>
          </a:custGeom>
          <a:solidFill>
            <a:schemeClr val="bg2">
              <a:lumMod val="9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720392" y="22261"/>
            <a:ext cx="4689987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371475" y="333374"/>
            <a:ext cx="4543425" cy="830821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>
            <a:noAutofit/>
          </a:bodyPr>
          <a:lstStyle>
            <a:defPPr>
              <a:defRPr lang="ru-RU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 kern="100" spc="-68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/>
              <a:t>Автоматизация работы </a:t>
            </a:r>
          </a:p>
          <a:p>
            <a:r>
              <a:rPr lang="ru-RU" dirty="0"/>
              <a:t>ЕЦДС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6895" y="1841190"/>
            <a:ext cx="29578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Очередь вызовов</a:t>
            </a:r>
          </a:p>
        </p:txBody>
      </p:sp>
      <p:sp>
        <p:nvSpPr>
          <p:cNvPr id="8" name="Овал 7"/>
          <p:cNvSpPr/>
          <p:nvPr/>
        </p:nvSpPr>
        <p:spPr>
          <a:xfrm>
            <a:off x="4357255" y="2254524"/>
            <a:ext cx="3309490" cy="3309490"/>
          </a:xfrm>
          <a:prstGeom prst="ellipse">
            <a:avLst/>
          </a:prstGeom>
          <a:solidFill>
            <a:schemeClr val="bg1">
              <a:alpha val="82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62988" y="2581033"/>
            <a:ext cx="31319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Очередь бригад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962306" y="1821847"/>
            <a:ext cx="31047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Интерактивная карта: </a:t>
            </a:r>
          </a:p>
          <a:p>
            <a:r>
              <a:rPr lang="ru-RU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вызова и бригады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5"/>
          <a:srcRect t="19175" r="67724" b="4000"/>
          <a:stretch/>
        </p:blipFill>
        <p:spPr>
          <a:xfrm>
            <a:off x="385631" y="2567556"/>
            <a:ext cx="2801711" cy="3826349"/>
          </a:xfrm>
          <a:prstGeom prst="rect">
            <a:avLst/>
          </a:prstGeom>
          <a:ln>
            <a:solidFill>
              <a:schemeClr val="accent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/>
          <a:srcRect l="33044" t="19175" r="33445" b="4000"/>
          <a:stretch/>
        </p:blipFill>
        <p:spPr>
          <a:xfrm>
            <a:off x="4851913" y="3210173"/>
            <a:ext cx="2519801" cy="3314452"/>
          </a:xfrm>
          <a:prstGeom prst="rect">
            <a:avLst/>
          </a:prstGeom>
          <a:ln>
            <a:solidFill>
              <a:schemeClr val="accent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5"/>
          <a:srcRect l="66402" t="18847" r="1322" b="4328"/>
          <a:stretch/>
        </p:blipFill>
        <p:spPr>
          <a:xfrm>
            <a:off x="8983434" y="2581033"/>
            <a:ext cx="2801711" cy="3826349"/>
          </a:xfrm>
          <a:prstGeom prst="rect">
            <a:avLst/>
          </a:prstGeom>
          <a:ln>
            <a:solidFill>
              <a:schemeClr val="accent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4" name="Скругленный прямоугольник 23"/>
          <p:cNvSpPr/>
          <p:nvPr/>
        </p:nvSpPr>
        <p:spPr>
          <a:xfrm>
            <a:off x="8798478" y="-15193"/>
            <a:ext cx="3022572" cy="59636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8702595" y="-3606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службой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скорой медицинской помощи</a:t>
            </a:r>
          </a:p>
        </p:txBody>
      </p:sp>
      <p:sp>
        <p:nvSpPr>
          <p:cNvPr id="28" name="Дуга 27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450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Прямоугольник 50"/>
          <p:cNvSpPr/>
          <p:nvPr/>
        </p:nvSpPr>
        <p:spPr>
          <a:xfrm>
            <a:off x="371475" y="4829618"/>
            <a:ext cx="3547159" cy="1438792"/>
          </a:xfrm>
          <a:prstGeom prst="rect">
            <a:avLst/>
          </a:prstGeom>
          <a:solidFill>
            <a:schemeClr val="accent6">
              <a:lumMod val="20000"/>
              <a:lumOff val="80000"/>
              <a:alpha val="13000"/>
            </a:schemeClr>
          </a:solidFill>
          <a:ln>
            <a:noFill/>
          </a:ln>
          <a:effectLst>
            <a:outerShdw blurRad="215900" dist="1016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377661" y="3077006"/>
            <a:ext cx="3540973" cy="14778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19723" y="6205537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21</a:t>
            </a:fld>
            <a:endParaRPr lang="ru-RU" dirty="0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188F57B2-4B6E-4E4B-A615-EF54DEADC7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0885" y="987817"/>
            <a:ext cx="4481115" cy="2772215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84957C9D-851F-E94A-8CEA-4C4A9D2D19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4928" y="3817352"/>
            <a:ext cx="4937072" cy="277641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7561BD06-529D-A045-B609-ECB46F163F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1823" y="3649902"/>
            <a:ext cx="4156042" cy="256876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426DB118-FA37-5149-AA72-F9DA5CE199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7441" y="1700391"/>
            <a:ext cx="2821037" cy="1880691"/>
          </a:xfrm>
          <a:prstGeom prst="rect">
            <a:avLst/>
          </a:prstGeom>
        </p:spPr>
      </p:pic>
      <p:sp>
        <p:nvSpPr>
          <p:cNvPr id="38" name="Скругленный прямоугольник 37"/>
          <p:cNvSpPr/>
          <p:nvPr/>
        </p:nvSpPr>
        <p:spPr>
          <a:xfrm>
            <a:off x="8798478" y="-15193"/>
            <a:ext cx="3022572" cy="59636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8702595" y="-3606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здравоохранения в условиях COVID-19</a:t>
            </a:r>
          </a:p>
        </p:txBody>
      </p:sp>
      <p:sp>
        <p:nvSpPr>
          <p:cNvPr id="40" name="Дуга 39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7827" y="267297"/>
            <a:ext cx="5825387" cy="2759181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Распространение </a:t>
            </a:r>
            <a:r>
              <a:rPr lang="ru-RU" sz="2400" b="1" kern="100" spc="-68" dirty="0" smtClean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новой </a:t>
            </a: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коронавирусной инфекции </a:t>
            </a:r>
            <a:r>
              <a:rPr lang="en-US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COVID-19 </a:t>
            </a: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 </a:t>
            </a:r>
            <a:r>
              <a:rPr lang="ru-RU" sz="2400" b="1" kern="100" spc="-68" dirty="0" smtClean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территории Ханты-Мансийского </a:t>
            </a: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автономного </a:t>
            </a:r>
            <a:r>
              <a:rPr lang="ru-RU" sz="2400" b="1" kern="100" spc="-68" dirty="0" smtClean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округа – Югры </a:t>
            </a: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2020-2021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585929" y="6268410"/>
            <a:ext cx="587829" cy="3059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5915850" y="6268410"/>
            <a:ext cx="587829" cy="3059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234349" y="6268410"/>
            <a:ext cx="587829" cy="3059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5317288" y="3258122"/>
            <a:ext cx="587829" cy="3059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5317288" y="2915586"/>
            <a:ext cx="587829" cy="3059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7094044" y="1346259"/>
            <a:ext cx="587829" cy="3059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4729459" y="3649902"/>
            <a:ext cx="118774" cy="255563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9242" y="3109333"/>
            <a:ext cx="324800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chemeClr val="accent5"/>
                </a:solidFill>
              </a:rPr>
              <a:t>264 621</a:t>
            </a:r>
            <a:endParaRPr lang="ru-RU" sz="6600" b="1" dirty="0">
              <a:solidFill>
                <a:schemeClr val="accent5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2863" y="4075783"/>
            <a:ext cx="28524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заболевших (ЕГИСЗ МЗ)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4541" y="4829618"/>
            <a:ext cx="206979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</a:rPr>
              <a:t>3362</a:t>
            </a:r>
            <a:endParaRPr lang="ru-RU" sz="6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00455" y="5806040"/>
            <a:ext cx="1142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умерших</a:t>
            </a:r>
          </a:p>
        </p:txBody>
      </p:sp>
    </p:spTree>
    <p:extLst>
      <p:ext uri="{BB962C8B-B14F-4D97-AF65-F5344CB8AC3E}">
        <p14:creationId xmlns:p14="http://schemas.microsoft.com/office/powerpoint/2010/main" val="275507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10956471" y="5994626"/>
            <a:ext cx="689864" cy="863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5509A9F-D978-6A41-9F00-4C06ED2084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405" y="2739474"/>
            <a:ext cx="2913738" cy="218530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DBF4015-2CF0-8A4A-B48E-3E6FB0B3751C}"/>
              </a:ext>
            </a:extLst>
          </p:cNvPr>
          <p:cNvSpPr txBox="1"/>
          <p:nvPr/>
        </p:nvSpPr>
        <p:spPr>
          <a:xfrm>
            <a:off x="231097" y="5120895"/>
            <a:ext cx="26791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круглосуточный первичный прием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более 8000 больных</a:t>
            </a:r>
            <a:r>
              <a:rPr lang="en-US" sz="1400" dirty="0"/>
              <a:t> COVID-19</a:t>
            </a:r>
            <a:r>
              <a:rPr lang="ru-RU" sz="1400" dirty="0"/>
              <a:t> под наблюдением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951CFB2-2D09-DB48-AFBF-A2FC3EE99E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237143" y="2746999"/>
            <a:ext cx="3268636" cy="21782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EEDC577-8F31-AB4B-BFF5-4EB0C16CA63D}"/>
              </a:ext>
            </a:extLst>
          </p:cNvPr>
          <p:cNvSpPr txBox="1"/>
          <p:nvPr/>
        </p:nvSpPr>
        <p:spPr>
          <a:xfrm>
            <a:off x="3189718" y="5121963"/>
            <a:ext cx="279515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круглосуточная диагностика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верификация </a:t>
            </a:r>
            <a:r>
              <a:rPr lang="en-US" sz="1400" dirty="0"/>
              <a:t>COVID-19</a:t>
            </a:r>
            <a:r>
              <a:rPr lang="ru-RU" sz="14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определение показаний к госпитализации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24383D23-DEE4-014C-8705-1C2E151D7F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195046" y="2736243"/>
            <a:ext cx="2918046" cy="218853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84E8BDD-A140-104A-A754-876CC105E368}"/>
              </a:ext>
            </a:extLst>
          </p:cNvPr>
          <p:cNvSpPr txBox="1"/>
          <p:nvPr/>
        </p:nvSpPr>
        <p:spPr>
          <a:xfrm>
            <a:off x="6118812" y="5139631"/>
            <a:ext cx="26365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более 400 тыс. патронажей на дому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маршрутизация </a:t>
            </a:r>
            <a:r>
              <a:rPr lang="ru-RU" sz="1400" dirty="0"/>
              <a:t>в ковид-центры и КТ-кабинеты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определение показаний к госпитализации 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AAEE8094-05F4-354C-A448-FD8A0A13DC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9113092" y="2730816"/>
            <a:ext cx="2766175" cy="221294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D39782D7-61C9-FF4B-8AEF-5A42644B7BE3}"/>
              </a:ext>
            </a:extLst>
          </p:cNvPr>
          <p:cNvSpPr txBox="1"/>
          <p:nvPr/>
        </p:nvSpPr>
        <p:spPr>
          <a:xfrm>
            <a:off x="9181227" y="2071069"/>
            <a:ext cx="3001629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 b="1"/>
            </a:lvl1pPr>
          </a:lstStyle>
          <a:p>
            <a:r>
              <a:rPr lang="ru-RU" dirty="0"/>
              <a:t>Амбулаторные телемедицинские центры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E64F03B2-ADF2-BA4D-A791-6B5155F23E8A}"/>
              </a:ext>
            </a:extLst>
          </p:cNvPr>
          <p:cNvSpPr txBox="1"/>
          <p:nvPr/>
        </p:nvSpPr>
        <p:spPr>
          <a:xfrm>
            <a:off x="8957397" y="5101727"/>
            <a:ext cx="32249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удаленное консультирование амбулаторных </a:t>
            </a:r>
            <a:r>
              <a:rPr lang="ru-RU" sz="1400" dirty="0" smtClean="0"/>
              <a:t>больных,</a:t>
            </a:r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контроль за состоянием здоровья диспансерной группы больных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координация мобильных бригад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3013" y="268987"/>
            <a:ext cx="7988753" cy="2031325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Территориальное распределение ресурсов системы здравоохранения в условиях </a:t>
            </a:r>
            <a:r>
              <a:rPr lang="ru-RU" sz="2400" b="1" kern="100" spc="-68" dirty="0" smtClean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эпидемии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 smtClean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(принятые </a:t>
            </a: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решения)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798478" y="-15193"/>
            <a:ext cx="3022572" cy="59636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702595" y="-3606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здравоохранения в условиях COVID-19</a:t>
            </a:r>
          </a:p>
        </p:txBody>
      </p:sp>
      <p:sp>
        <p:nvSpPr>
          <p:cNvPr id="21" name="Дуга 20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9697" y="2091717"/>
            <a:ext cx="3270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Территориальные амбулаторные ковид-центры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82550" y="2695481"/>
            <a:ext cx="1222523" cy="1125405"/>
          </a:xfrm>
          <a:prstGeom prst="rect">
            <a:avLst/>
          </a:prstGeom>
          <a:solidFill>
            <a:schemeClr val="accent2">
              <a:lumMod val="7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6EFAE94-AF47-BD44-AA6E-E7816BA94BB5}"/>
              </a:ext>
            </a:extLst>
          </p:cNvPr>
          <p:cNvSpPr txBox="1"/>
          <p:nvPr/>
        </p:nvSpPr>
        <p:spPr>
          <a:xfrm>
            <a:off x="489046" y="2859157"/>
            <a:ext cx="11503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37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80796" y="4871756"/>
            <a:ext cx="2095443" cy="7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465153" y="2695481"/>
            <a:ext cx="1222523" cy="1125405"/>
          </a:xfrm>
          <a:prstGeom prst="rect">
            <a:avLst/>
          </a:prstGeom>
          <a:solidFill>
            <a:schemeClr val="accent2">
              <a:lumMod val="7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587759" y="2068409"/>
            <a:ext cx="1996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Амбулаторные КТ-центр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F9C2B79-BC01-384C-976E-8ACE97981AC7}"/>
              </a:ext>
            </a:extLst>
          </p:cNvPr>
          <p:cNvSpPr txBox="1"/>
          <p:nvPr/>
        </p:nvSpPr>
        <p:spPr>
          <a:xfrm>
            <a:off x="3505172" y="2882139"/>
            <a:ext cx="896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21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717257" y="4871756"/>
            <a:ext cx="2095443" cy="7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431546" y="2695482"/>
            <a:ext cx="1222523" cy="1125405"/>
          </a:xfrm>
          <a:prstGeom prst="rect">
            <a:avLst/>
          </a:prstGeom>
          <a:solidFill>
            <a:schemeClr val="accent2">
              <a:lumMod val="7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343996" y="2052333"/>
            <a:ext cx="19453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Мобильные бригады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7A84F7C-AF0D-9449-9341-25AE24ED8ACC}"/>
              </a:ext>
            </a:extLst>
          </p:cNvPr>
          <p:cNvSpPr txBox="1"/>
          <p:nvPr/>
        </p:nvSpPr>
        <p:spPr>
          <a:xfrm>
            <a:off x="6298350" y="2859158"/>
            <a:ext cx="1365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178 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9362988" y="2695481"/>
            <a:ext cx="1222523" cy="1125405"/>
          </a:xfrm>
          <a:prstGeom prst="rect">
            <a:avLst/>
          </a:prstGeom>
          <a:solidFill>
            <a:schemeClr val="accent2">
              <a:lumMod val="7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12030" y="1418677"/>
            <a:ext cx="7271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Первичная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</a:rPr>
              <a:t>медико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- санитарная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помощь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541252" y="4871757"/>
            <a:ext cx="2095443" cy="7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9550892" y="4871756"/>
            <a:ext cx="2095443" cy="7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316" name="Picture 4" descr="https://cdn1.iconfinder.com/data/icons/healthcare-medicine-1/128/ONLINE_DIAGNOSIS-51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530" y="2912323"/>
            <a:ext cx="622063" cy="62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23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0"/>
            <a:ext cx="12210432" cy="6858000"/>
          </a:xfrm>
          <a:prstGeom prst="rect">
            <a:avLst/>
          </a:prstGeom>
          <a:solidFill>
            <a:srgbClr val="153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5652383" y="1191388"/>
            <a:ext cx="4513488" cy="451348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288933" y="319738"/>
            <a:ext cx="8307753" cy="1026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kern="100" spc="-6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Территориальное распределение ресурсов системы здравоохранения в условиях эпидемии</a:t>
            </a:r>
            <a:br>
              <a:rPr lang="ru-RU" sz="2400" b="1" kern="100" spc="-6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kern="100" spc="-6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(принятые решения)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367120" y="6205537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>
                <a:solidFill>
                  <a:schemeClr val="bg1"/>
                </a:solidFill>
              </a:rPr>
              <a:t>23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5662" y="2178447"/>
            <a:ext cx="385554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19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инфекционных </a:t>
            </a:r>
            <a:r>
              <a:rPr lang="ru-RU" sz="2800" dirty="0">
                <a:solidFill>
                  <a:schemeClr val="bg1"/>
                </a:solidFill>
                <a:latin typeface="Arial Narrow" panose="020B0606020202030204" pitchFamily="34" charset="0"/>
              </a:rPr>
              <a:t>госпиталей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7630" y="3559867"/>
            <a:ext cx="10246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4608</a:t>
            </a:r>
            <a:endParaRPr lang="ru-RU" sz="3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4D080337-DB6E-604A-B34C-955C90FEFE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87" t="3714" r="4301" b="4469"/>
          <a:stretch/>
        </p:blipFill>
        <p:spPr>
          <a:xfrm>
            <a:off x="5096950" y="1118594"/>
            <a:ext cx="6967799" cy="3931558"/>
          </a:xfrm>
          <a:prstGeom prst="rect">
            <a:avLst/>
          </a:prstGeom>
        </p:spPr>
      </p:pic>
      <p:sp>
        <p:nvSpPr>
          <p:cNvPr id="24" name="Скругленный прямоугольник 23"/>
          <p:cNvSpPr/>
          <p:nvPr/>
        </p:nvSpPr>
        <p:spPr>
          <a:xfrm>
            <a:off x="8798478" y="-15193"/>
            <a:ext cx="3022572" cy="596362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8702595" y="-3606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здравоохранения в условиях COVID-19</a:t>
            </a:r>
          </a:p>
        </p:txBody>
      </p:sp>
      <p:sp>
        <p:nvSpPr>
          <p:cNvPr id="26" name="Дуга 25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88933" y="1465535"/>
            <a:ext cx="4040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2"/>
                </a:solidFill>
              </a:rPr>
              <a:t>Специализированная помощь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87630" y="4034624"/>
            <a:ext cx="28985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инфекционных </a:t>
            </a:r>
            <a:r>
              <a:rPr lang="ru-RU" sz="2800" dirty="0">
                <a:solidFill>
                  <a:schemeClr val="bg1"/>
                </a:solidFill>
                <a:latin typeface="Arial Narrow" panose="020B0606020202030204" pitchFamily="34" charset="0"/>
              </a:rPr>
              <a:t>коек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45D2AF7E-E81E-C148-BF31-9705FE2C56BE}"/>
              </a:ext>
            </a:extLst>
          </p:cNvPr>
          <p:cNvSpPr txBox="1"/>
          <p:nvPr/>
        </p:nvSpPr>
        <p:spPr>
          <a:xfrm>
            <a:off x="325662" y="5414953"/>
            <a:ext cx="3408305" cy="95410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28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ru-RU" dirty="0"/>
              <a:t>объектов для изоляции</a:t>
            </a:r>
          </a:p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25662" y="4928648"/>
            <a:ext cx="710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Arial Narrow" panose="020B0606020202030204" pitchFamily="34" charset="0"/>
              </a:rPr>
              <a:t>30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AC092DFC-016A-7141-8DD0-2CE3DFF07C13}"/>
              </a:ext>
            </a:extLst>
          </p:cNvPr>
          <p:cNvSpPr txBox="1"/>
          <p:nvPr/>
        </p:nvSpPr>
        <p:spPr>
          <a:xfrm>
            <a:off x="8588272" y="6019828"/>
            <a:ext cx="235833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28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ru-RU" dirty="0"/>
              <a:t>госпитализаций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EA429F90-462B-A844-8232-0AD9138BD812}"/>
              </a:ext>
            </a:extLst>
          </p:cNvPr>
          <p:cNvSpPr txBox="1"/>
          <p:nvPr/>
        </p:nvSpPr>
        <p:spPr>
          <a:xfrm>
            <a:off x="4687507" y="5728483"/>
            <a:ext cx="2637260" cy="95410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>
              <a:defRPr sz="28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ru-RU" dirty="0"/>
              <a:t>реанимационных </a:t>
            </a:r>
          </a:p>
          <a:p>
            <a:r>
              <a:rPr lang="ru-RU" dirty="0"/>
              <a:t>больных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E832D9A6-9FD6-4743-B2C1-D50683BD4538}"/>
              </a:ext>
            </a:extLst>
          </p:cNvPr>
          <p:cNvSpPr txBox="1"/>
          <p:nvPr/>
        </p:nvSpPr>
        <p:spPr>
          <a:xfrm>
            <a:off x="9426797" y="1401234"/>
            <a:ext cx="2432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solidFill>
                  <a:schemeClr val="bg1"/>
                </a:solidFill>
              </a:rPr>
              <a:t>Зональная маршрутизация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532808" y="5540662"/>
            <a:ext cx="1234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67466</a:t>
            </a:r>
            <a:endParaRPr lang="ru-RU" sz="3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76892" y="5246323"/>
            <a:ext cx="10246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7831</a:t>
            </a:r>
            <a:endParaRPr lang="ru-RU" sz="3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30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/>
          <p:cNvSpPr/>
          <p:nvPr/>
        </p:nvSpPr>
        <p:spPr>
          <a:xfrm>
            <a:off x="353128" y="4138982"/>
            <a:ext cx="3540973" cy="177055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1475" y="2449422"/>
            <a:ext cx="2639481" cy="129750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0673" y="1305850"/>
            <a:ext cx="48716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Изменилась маршрутизация амбулаторных пациентов</a:t>
            </a:r>
            <a:endParaRPr lang="ru-RU" sz="32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3010956" y="3071343"/>
            <a:ext cx="1367441" cy="1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631412" y="2675600"/>
            <a:ext cx="1296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Прибытие бригады </a:t>
            </a:r>
          </a:p>
          <a:p>
            <a:pPr lvl="0">
              <a:defRPr/>
            </a:pP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вызов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090056" y="1469444"/>
            <a:ext cx="28987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наличии показаний, экстренная эвакуация в инфекционный госпиталь</a:t>
            </a:r>
            <a:endParaRPr lang="ru-RU" sz="1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087814" y="4437804"/>
            <a:ext cx="22531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Транспортировка в </a:t>
            </a:r>
          </a:p>
          <a:p>
            <a:pPr algn="r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 центр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7848047" y="3403198"/>
            <a:ext cx="26060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наличии показаний, экстренная эвакуация в инфекционный госпиталь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7329298" y="4883616"/>
            <a:ext cx="27933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отсутствии показаний экстренной эвакуации – амбулаторное лечение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496745" y="4176462"/>
            <a:ext cx="371431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4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раза уменьшилась нагрузка на приемное отделение инфекционного госпиталя</a:t>
            </a:r>
            <a:endParaRPr lang="ru-RU" sz="28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318987" y="291548"/>
            <a:ext cx="7942779" cy="84173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 kern="100" spc="-68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/>
              <a:t>Схема работы скорой медицинской помощи в период </a:t>
            </a:r>
            <a:r>
              <a:rPr lang="ru-RU" sz="2400" dirty="0" smtClean="0"/>
              <a:t>эпидемии (принятые </a:t>
            </a:r>
            <a:r>
              <a:rPr lang="ru-RU" sz="2400" dirty="0"/>
              <a:t>решения) 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flipH="1">
            <a:off x="4267322" y="5913438"/>
            <a:ext cx="1368000" cy="0"/>
          </a:xfrm>
          <a:prstGeom prst="straightConnector1">
            <a:avLst/>
          </a:prstGeom>
          <a:ln w="38100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404661" y="6123980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24</a:t>
            </a:fld>
            <a:endParaRPr lang="ru-RU" dirty="0"/>
          </a:p>
        </p:txBody>
      </p:sp>
      <p:pic>
        <p:nvPicPr>
          <p:cNvPr id="25" name="Picture 2" descr="Скорая помощь Бесплатные Иконки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18" y="2627655"/>
            <a:ext cx="926886" cy="92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cdn.onlinewebfonts.com/svg/download_43150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489" y="2712867"/>
            <a:ext cx="866404" cy="865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Овал 25"/>
          <p:cNvSpPr/>
          <p:nvPr/>
        </p:nvSpPr>
        <p:spPr>
          <a:xfrm>
            <a:off x="4513691" y="2546473"/>
            <a:ext cx="1260000" cy="1260000"/>
          </a:xfrm>
          <a:prstGeom prst="ellipse">
            <a:avLst/>
          </a:prstGeom>
          <a:noFill/>
          <a:ln w="38100">
            <a:solidFill>
              <a:srgbClr val="1533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364" name="Picture 4" descr="http://cdn.onlinewebfonts.com/svg/download_493345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974" y="1387450"/>
            <a:ext cx="1993215" cy="169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s://cdn.icon-icons.com/icons2/2338/PNG/512/hospital_icon_142631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995" y="4343496"/>
            <a:ext cx="1830727" cy="183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Соединительная линия уступом 6"/>
          <p:cNvCxnSpPr>
            <a:stCxn id="26" idx="7"/>
          </p:cNvCxnSpPr>
          <p:nvPr/>
        </p:nvCxnSpPr>
        <p:spPr>
          <a:xfrm rot="5400000" flipH="1" flipV="1">
            <a:off x="7290195" y="632263"/>
            <a:ext cx="397706" cy="3799761"/>
          </a:xfrm>
          <a:prstGeom prst="bentConnector2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7489048" y="5946669"/>
            <a:ext cx="2340000" cy="1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7406418" y="6024802"/>
            <a:ext cx="2594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актив в поликлинику</a:t>
            </a:r>
            <a:endParaRPr lang="ru-RU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8" name="Picture 8" descr="http://cdn.onlinewebfonts.com/svg/download_221213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087" y="5005055"/>
            <a:ext cx="1183464" cy="98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Соединительная линия уступом 13"/>
          <p:cNvCxnSpPr>
            <a:stCxn id="26" idx="4"/>
            <a:endCxn id="15368" idx="0"/>
          </p:cNvCxnSpPr>
          <p:nvPr/>
        </p:nvCxnSpPr>
        <p:spPr>
          <a:xfrm rot="16200000" flipH="1">
            <a:off x="5244964" y="3705200"/>
            <a:ext cx="1198582" cy="1401128"/>
          </a:xfrm>
          <a:prstGeom prst="bentConnector3">
            <a:avLst/>
          </a:prstGeom>
          <a:ln w="57150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Группа 39"/>
          <p:cNvGrpSpPr/>
          <p:nvPr/>
        </p:nvGrpSpPr>
        <p:grpSpPr>
          <a:xfrm>
            <a:off x="6825711" y="2940759"/>
            <a:ext cx="2550031" cy="2081820"/>
            <a:chOff x="6838898" y="2923235"/>
            <a:chExt cx="2550031" cy="2081820"/>
          </a:xfrm>
        </p:grpSpPr>
        <p:cxnSp>
          <p:nvCxnSpPr>
            <p:cNvPr id="17" name="Соединительная линия уступом 16"/>
            <p:cNvCxnSpPr/>
            <p:nvPr/>
          </p:nvCxnSpPr>
          <p:spPr>
            <a:xfrm flipV="1">
              <a:off x="6838898" y="2923235"/>
              <a:ext cx="2550031" cy="1631732"/>
            </a:xfrm>
            <a:prstGeom prst="bentConnector3">
              <a:avLst>
                <a:gd name="adj1" fmla="val 38474"/>
              </a:avLst>
            </a:prstGeom>
            <a:ln w="5715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>
              <a:off x="6838898" y="4537443"/>
              <a:ext cx="0" cy="467612"/>
            </a:xfrm>
            <a:prstGeom prst="line">
              <a:avLst/>
            </a:prstGeom>
            <a:ln w="571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Скругленный прямоугольник 28"/>
          <p:cNvSpPr/>
          <p:nvPr/>
        </p:nvSpPr>
        <p:spPr>
          <a:xfrm>
            <a:off x="8798478" y="-15193"/>
            <a:ext cx="3022572" cy="59636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8702595" y="-3606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здравоохранения в условиях COVID-19</a:t>
            </a:r>
          </a:p>
        </p:txBody>
      </p:sp>
      <p:sp>
        <p:nvSpPr>
          <p:cNvPr id="33" name="Дуга 32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9691BF81-C89B-D644-A85A-6E122A654D62}"/>
              </a:ext>
            </a:extLst>
          </p:cNvPr>
          <p:cNvSpPr txBox="1"/>
          <p:nvPr/>
        </p:nvSpPr>
        <p:spPr>
          <a:xfrm>
            <a:off x="3890670" y="6048872"/>
            <a:ext cx="2199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Эффект</a:t>
            </a:r>
          </a:p>
        </p:txBody>
      </p:sp>
    </p:spTree>
    <p:extLst>
      <p:ext uri="{BB962C8B-B14F-4D97-AF65-F5344CB8AC3E}">
        <p14:creationId xmlns:p14="http://schemas.microsoft.com/office/powerpoint/2010/main" val="400754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5603FDD-3BAA-124A-82FB-A4AC5C9466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7364" y="1569368"/>
            <a:ext cx="8601457" cy="4973658"/>
          </a:xfrm>
          <a:prstGeom prst="rect">
            <a:avLst/>
          </a:prstGeom>
        </p:spPr>
      </p:pic>
      <p:pic>
        <p:nvPicPr>
          <p:cNvPr id="8" name="Picture 3" descr="C:\Users\ulyanovaa\Desktop\hello_html_m1e412ea4.gif">
            <a:extLst>
              <a:ext uri="{FF2B5EF4-FFF2-40B4-BE49-F238E27FC236}">
                <a16:creationId xmlns:a16="http://schemas.microsoft.com/office/drawing/2014/main" xmlns="" id="{2B22F52C-118D-DF4B-8434-CD6B349D6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109" y="3489052"/>
            <a:ext cx="1084571" cy="1084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A0571BFD-950F-484C-86CE-6C06F0FBA14C}"/>
              </a:ext>
            </a:extLst>
          </p:cNvPr>
          <p:cNvSpPr/>
          <p:nvPr/>
        </p:nvSpPr>
        <p:spPr>
          <a:xfrm>
            <a:off x="6186765" y="2539418"/>
            <a:ext cx="16845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Инфекционный госпиталь </a:t>
            </a:r>
          </a:p>
          <a:p>
            <a:pPr algn="ctr"/>
            <a:r>
              <a:rPr lang="ru-RU" sz="1400" b="1" dirty="0"/>
              <a:t>для средних и тяжёлых форм</a:t>
            </a:r>
            <a:endParaRPr lang="ru-RU" sz="1400" dirty="0"/>
          </a:p>
        </p:txBody>
      </p:sp>
      <p:pic>
        <p:nvPicPr>
          <p:cNvPr id="10" name="Picture 3" descr="C:\Users\ulyanovaa\Desktop\hello_html_m1e412ea4.gif">
            <a:extLst>
              <a:ext uri="{FF2B5EF4-FFF2-40B4-BE49-F238E27FC236}">
                <a16:creationId xmlns:a16="http://schemas.microsoft.com/office/drawing/2014/main" xmlns="" id="{F62EA200-9581-7749-B94B-32478F76A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455" y="3458620"/>
            <a:ext cx="771983" cy="77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C2798FCC-2189-914C-96F8-38DACFA503CC}"/>
              </a:ext>
            </a:extLst>
          </p:cNvPr>
          <p:cNvSpPr/>
          <p:nvPr/>
        </p:nvSpPr>
        <p:spPr>
          <a:xfrm>
            <a:off x="3660586" y="2167679"/>
            <a:ext cx="16811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Инфекционный госпиталь </a:t>
            </a:r>
          </a:p>
          <a:p>
            <a:pPr algn="ctr"/>
            <a:r>
              <a:rPr lang="ru-RU" sz="1400" b="1" dirty="0"/>
              <a:t>для легких форм и  долечивания </a:t>
            </a:r>
            <a:endParaRPr lang="ru-RU" sz="1400" dirty="0"/>
          </a:p>
        </p:txBody>
      </p:sp>
      <p:pic>
        <p:nvPicPr>
          <p:cNvPr id="12" name="Picture 4" descr="C:\Users\ulyanovaa\Desktop\depositphotos_135109876-stock-illustration-hospital-icon-outline-style.jpg">
            <a:extLst>
              <a:ext uri="{FF2B5EF4-FFF2-40B4-BE49-F238E27FC236}">
                <a16:creationId xmlns:a16="http://schemas.microsoft.com/office/drawing/2014/main" xmlns="" id="{B922B82B-B412-3C48-BC1C-6323F4BA99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0" t="18372" r="2344" b="24459"/>
          <a:stretch/>
        </p:blipFill>
        <p:spPr bwMode="auto">
          <a:xfrm>
            <a:off x="9888943" y="4230603"/>
            <a:ext cx="790300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ulyanovaa\Desktop\Без названия.png">
            <a:extLst>
              <a:ext uri="{FF2B5EF4-FFF2-40B4-BE49-F238E27FC236}">
                <a16:creationId xmlns:a16="http://schemas.microsoft.com/office/drawing/2014/main" xmlns="" id="{89EDF2B2-90BB-EA4B-A8DA-E7302E11B0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543" y="5831775"/>
            <a:ext cx="408588" cy="39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5857E116-2679-B042-979B-A03E7C409C57}"/>
              </a:ext>
            </a:extLst>
          </p:cNvPr>
          <p:cNvSpPr/>
          <p:nvPr/>
        </p:nvSpPr>
        <p:spPr>
          <a:xfrm>
            <a:off x="9328325" y="3337230"/>
            <a:ext cx="204681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Районные межмуниципальные центры</a:t>
            </a:r>
            <a:endParaRPr lang="ru-RU" sz="1400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3229C3A7-B0B8-BB4E-91D3-E7C8E1B47260}"/>
              </a:ext>
            </a:extLst>
          </p:cNvPr>
          <p:cNvSpPr/>
          <p:nvPr/>
        </p:nvSpPr>
        <p:spPr>
          <a:xfrm>
            <a:off x="7825586" y="5460726"/>
            <a:ext cx="9285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ФАП</a:t>
            </a:r>
            <a:endParaRPr lang="ru-RU" sz="1400" dirty="0"/>
          </a:p>
        </p:txBody>
      </p: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xmlns="" id="{AC8C62F0-CB2B-1147-B859-15B8A07C7AFD}"/>
              </a:ext>
            </a:extLst>
          </p:cNvPr>
          <p:cNvCxnSpPr>
            <a:cxnSpLocks/>
          </p:cNvCxnSpPr>
          <p:nvPr/>
        </p:nvCxnSpPr>
        <p:spPr>
          <a:xfrm flipH="1">
            <a:off x="4834240" y="3844611"/>
            <a:ext cx="1620479" cy="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xmlns="" id="{AE0AB3A1-BD00-8445-9D8B-B542A2689677}"/>
              </a:ext>
            </a:extLst>
          </p:cNvPr>
          <p:cNvCxnSpPr>
            <a:cxnSpLocks/>
          </p:cNvCxnSpPr>
          <p:nvPr/>
        </p:nvCxnSpPr>
        <p:spPr>
          <a:xfrm flipH="1" flipV="1">
            <a:off x="7213820" y="4583060"/>
            <a:ext cx="871723" cy="1185443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xmlns="" id="{2023D0A9-E2B9-6144-9C2A-9487101C47BD}"/>
              </a:ext>
            </a:extLst>
          </p:cNvPr>
          <p:cNvCxnSpPr>
            <a:cxnSpLocks/>
          </p:cNvCxnSpPr>
          <p:nvPr/>
        </p:nvCxnSpPr>
        <p:spPr>
          <a:xfrm flipV="1">
            <a:off x="8494131" y="4734660"/>
            <a:ext cx="1394812" cy="1032632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xmlns="" id="{720C0AE5-F3B4-434B-812A-65CB9A2D25EC}"/>
              </a:ext>
            </a:extLst>
          </p:cNvPr>
          <p:cNvCxnSpPr>
            <a:cxnSpLocks/>
          </p:cNvCxnSpPr>
          <p:nvPr/>
        </p:nvCxnSpPr>
        <p:spPr>
          <a:xfrm flipH="1" flipV="1">
            <a:off x="7673728" y="4269455"/>
            <a:ext cx="2122654" cy="21317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C:\Users\Ulyanov\Desktop\Helicopter-vector.png">
            <a:extLst>
              <a:ext uri="{FF2B5EF4-FFF2-40B4-BE49-F238E27FC236}">
                <a16:creationId xmlns:a16="http://schemas.microsoft.com/office/drawing/2014/main" xmlns="" id="{3E448645-5878-EE4D-BD01-AD2D24D0B0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57162" y="1572763"/>
            <a:ext cx="1137376" cy="398584"/>
          </a:xfrm>
          <a:prstGeom prst="rect">
            <a:avLst/>
          </a:prstGeom>
          <a:noFill/>
        </p:spPr>
      </p:pic>
      <p:pic>
        <p:nvPicPr>
          <p:cNvPr id="30" name="Picture 2" descr="C:\Users\Ulyanov\Desktop\Helicopter-vector.png">
            <a:extLst>
              <a:ext uri="{FF2B5EF4-FFF2-40B4-BE49-F238E27FC236}">
                <a16:creationId xmlns:a16="http://schemas.microsoft.com/office/drawing/2014/main" xmlns="" id="{79D9E0BC-B1D1-CE49-8E00-994423B0E7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60627" y="3897243"/>
            <a:ext cx="1137376" cy="398584"/>
          </a:xfrm>
          <a:prstGeom prst="rect">
            <a:avLst/>
          </a:prstGeom>
          <a:noFill/>
        </p:spPr>
      </p:pic>
      <p:pic>
        <p:nvPicPr>
          <p:cNvPr id="33" name="Picture 6" descr="C:\Users\Ulyanov\Desktop\Desktop.png">
            <a:extLst>
              <a:ext uri="{FF2B5EF4-FFF2-40B4-BE49-F238E27FC236}">
                <a16:creationId xmlns:a16="http://schemas.microsoft.com/office/drawing/2014/main" xmlns="" id="{099A7E5A-758C-A540-BC82-E2392BD12E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</a:extLst>
          </a:blip>
          <a:srcRect l="14382" t="18653" r="15194" b="15008"/>
          <a:stretch>
            <a:fillRect/>
          </a:stretch>
        </p:blipFill>
        <p:spPr bwMode="auto">
          <a:xfrm>
            <a:off x="9057340" y="5175781"/>
            <a:ext cx="605569" cy="44041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6" descr="C:\Users\Ulyanov\Desktop\Desktop.png">
            <a:extLst>
              <a:ext uri="{FF2B5EF4-FFF2-40B4-BE49-F238E27FC236}">
                <a16:creationId xmlns:a16="http://schemas.microsoft.com/office/drawing/2014/main" xmlns="" id="{1891EBAF-9AC4-DD47-91A3-4FB7AB4613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</a:extLst>
          </a:blip>
          <a:srcRect l="14382" t="18653" r="15194" b="15008"/>
          <a:stretch>
            <a:fillRect/>
          </a:stretch>
        </p:blipFill>
        <p:spPr bwMode="auto">
          <a:xfrm>
            <a:off x="8372641" y="4392725"/>
            <a:ext cx="605569" cy="44041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" name="Picture 6" descr="C:\Users\Ulyanov\Desktop\Desktop.png">
            <a:extLst>
              <a:ext uri="{FF2B5EF4-FFF2-40B4-BE49-F238E27FC236}">
                <a16:creationId xmlns:a16="http://schemas.microsoft.com/office/drawing/2014/main" xmlns="" id="{EB7B2620-56DE-764A-A88A-B35A5AC07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</a:extLst>
          </a:blip>
          <a:srcRect l="14382" t="18653" r="15194" b="15008"/>
          <a:stretch>
            <a:fillRect/>
          </a:stretch>
        </p:blipFill>
        <p:spPr bwMode="auto">
          <a:xfrm>
            <a:off x="5341694" y="3384695"/>
            <a:ext cx="605569" cy="44041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5" name="Picture 6" descr="C:\Users\Ulyanov\Desktop\Desktop.png">
            <a:extLst>
              <a:ext uri="{FF2B5EF4-FFF2-40B4-BE49-F238E27FC236}">
                <a16:creationId xmlns:a16="http://schemas.microsoft.com/office/drawing/2014/main" xmlns="" id="{EC6D3EDC-C342-A34D-9A0F-341FED3347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</a:extLst>
          </a:blip>
          <a:srcRect l="14382" t="18653" r="15194" b="15008"/>
          <a:stretch>
            <a:fillRect/>
          </a:stretch>
        </p:blipFill>
        <p:spPr bwMode="auto">
          <a:xfrm>
            <a:off x="7889175" y="2159057"/>
            <a:ext cx="605569" cy="39677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3150DD90-5F82-A84D-848D-0D4B503FF740}"/>
              </a:ext>
            </a:extLst>
          </p:cNvPr>
          <p:cNvSpPr txBox="1"/>
          <p:nvPr/>
        </p:nvSpPr>
        <p:spPr>
          <a:xfrm>
            <a:off x="8729315" y="2144300"/>
            <a:ext cx="3233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эвакуация автотранспортом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F931E352-E7A0-7E40-87F8-30B79C914763}"/>
              </a:ext>
            </a:extLst>
          </p:cNvPr>
          <p:cNvSpPr txBox="1"/>
          <p:nvPr/>
        </p:nvSpPr>
        <p:spPr>
          <a:xfrm>
            <a:off x="8651824" y="1621944"/>
            <a:ext cx="3233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эвакуация авиатранспортом</a:t>
            </a:r>
          </a:p>
        </p:txBody>
      </p:sp>
      <p:pic>
        <p:nvPicPr>
          <p:cNvPr id="48" name="Picture 2" descr="C:\Users\Ulyanov\Desktop\Helicopter-vector.png">
            <a:extLst>
              <a:ext uri="{FF2B5EF4-FFF2-40B4-BE49-F238E27FC236}">
                <a16:creationId xmlns:a16="http://schemas.microsoft.com/office/drawing/2014/main" xmlns="" id="{659DFE09-5433-6A45-8E3C-1E69749CCA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45132" y="5026616"/>
            <a:ext cx="1137376" cy="398584"/>
          </a:xfrm>
          <a:prstGeom prst="rect">
            <a:avLst/>
          </a:prstGeom>
          <a:noFill/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xmlns="" id="{8244C40F-DFE0-9C44-B519-09B0C5FB94E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4215" t="13590" r="23254" b="13071"/>
          <a:stretch/>
        </p:blipFill>
        <p:spPr>
          <a:xfrm>
            <a:off x="5098305" y="5164970"/>
            <a:ext cx="598867" cy="591511"/>
          </a:xfrm>
          <a:prstGeom prst="rect">
            <a:avLst/>
          </a:prstGeom>
        </p:spPr>
      </p:pic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xmlns="" id="{A4D062E4-F9EC-1A4E-89B9-DBA5D5555B38}"/>
              </a:ext>
            </a:extLst>
          </p:cNvPr>
          <p:cNvSpPr/>
          <p:nvPr/>
        </p:nvSpPr>
        <p:spPr>
          <a:xfrm>
            <a:off x="3569868" y="4669220"/>
            <a:ext cx="18070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Отраслевые промышленные объекты</a:t>
            </a:r>
            <a:endParaRPr lang="ru-RU" sz="1400" dirty="0"/>
          </a:p>
        </p:txBody>
      </p:sp>
      <p:cxnSp>
        <p:nvCxnSpPr>
          <p:cNvPr id="65" name="Прямая со стрелкой 64">
            <a:extLst>
              <a:ext uri="{FF2B5EF4-FFF2-40B4-BE49-F238E27FC236}">
                <a16:creationId xmlns:a16="http://schemas.microsoft.com/office/drawing/2014/main" xmlns="" id="{240E902B-45B3-3945-A3E9-63CAD6076F0F}"/>
              </a:ext>
            </a:extLst>
          </p:cNvPr>
          <p:cNvCxnSpPr>
            <a:cxnSpLocks/>
          </p:cNvCxnSpPr>
          <p:nvPr/>
        </p:nvCxnSpPr>
        <p:spPr>
          <a:xfrm flipV="1">
            <a:off x="5730245" y="4482631"/>
            <a:ext cx="751768" cy="70753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Picture 2" descr="C:\Users\Ulyanov\Desktop\Helicopter-vector.png">
            <a:extLst>
              <a:ext uri="{FF2B5EF4-FFF2-40B4-BE49-F238E27FC236}">
                <a16:creationId xmlns:a16="http://schemas.microsoft.com/office/drawing/2014/main" xmlns="" id="{8BDF5540-BE3F-A043-93A0-338323C7F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95921" y="4473640"/>
            <a:ext cx="1137376" cy="39858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59956" y="272021"/>
            <a:ext cx="8533727" cy="1643527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Схема работы службы санитарной авиации </a:t>
            </a:r>
            <a:b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 период </a:t>
            </a:r>
            <a:r>
              <a:rPr lang="ru-RU" sz="2400" b="1" kern="100" spc="-68" dirty="0" smtClean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эпидемии (принятые </a:t>
            </a: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решения) 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8798478" y="-15193"/>
            <a:ext cx="3022572" cy="59636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8702595" y="-3606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Экстренная помощь 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условиях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COVID-19</a:t>
            </a:r>
          </a:p>
        </p:txBody>
      </p:sp>
      <p:sp>
        <p:nvSpPr>
          <p:cNvPr id="40" name="Дуга 39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0431" y="1617592"/>
            <a:ext cx="27562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Специализированные бригады санитарной авиации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80431" y="2755739"/>
            <a:ext cx="24632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Межмуниципальная эвакуация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80431" y="3616887"/>
            <a:ext cx="25518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Межгоспитальная эвакуация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80432" y="4478035"/>
            <a:ext cx="2685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Эвакуация с труднодоступных</a:t>
            </a:r>
          </a:p>
          <a:p>
            <a:r>
              <a:rPr lang="ru-RU" dirty="0"/>
              <a:t>промышленных объектов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80431" y="5846501"/>
            <a:ext cx="30945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Эвакуация с сопредельных территорий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 rot="2666070">
            <a:off x="471605" y="1773987"/>
            <a:ext cx="576552" cy="56244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0" name="Picture 4" descr="https://www.freepngimg.com/thumb/map/62765-google-icons-maps-computer-location-icon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50" y="1860841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Скругленный прямоугольник 51"/>
          <p:cNvSpPr/>
          <p:nvPr/>
        </p:nvSpPr>
        <p:spPr>
          <a:xfrm rot="2666070">
            <a:off x="471605" y="2801256"/>
            <a:ext cx="576552" cy="56244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3" name="Picture 4" descr="https://www.freepngimg.com/thumb/map/62765-google-icons-maps-computer-location-icon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50" y="2888110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Скругленный прямоугольник 54"/>
          <p:cNvSpPr/>
          <p:nvPr/>
        </p:nvSpPr>
        <p:spPr>
          <a:xfrm rot="2666070">
            <a:off x="471606" y="3704973"/>
            <a:ext cx="576552" cy="56244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7" name="Picture 4" descr="https://www.freepngimg.com/thumb/map/62765-google-icons-maps-computer-location-icon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51" y="3791827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Скругленный прямоугольник 59"/>
          <p:cNvSpPr/>
          <p:nvPr/>
        </p:nvSpPr>
        <p:spPr>
          <a:xfrm rot="2666070">
            <a:off x="471607" y="4694218"/>
            <a:ext cx="576552" cy="56244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1" name="Picture 4" descr="https://www.freepngimg.com/thumb/map/62765-google-icons-maps-computer-location-icon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52" y="4781072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Скругленный прямоугольник 61"/>
          <p:cNvSpPr/>
          <p:nvPr/>
        </p:nvSpPr>
        <p:spPr>
          <a:xfrm rot="2666070">
            <a:off x="471607" y="5846667"/>
            <a:ext cx="576552" cy="56244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6" name="Picture 4" descr="https://www.freepngimg.com/thumb/map/62765-google-icons-maps-computer-location-icon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52" y="5933521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64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19723" y="6205537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26</a:t>
            </a:fld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90034" y="4808211"/>
            <a:ext cx="3079642" cy="12098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90034" y="1751405"/>
            <a:ext cx="3079642" cy="12098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371475" y="245457"/>
            <a:ext cx="6096001" cy="1089529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Управление системой </a:t>
            </a:r>
            <a:b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здравоохранения в условиях эпидемии</a:t>
            </a:r>
            <a:b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(принятые решения) 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8798478" y="-15193"/>
            <a:ext cx="3022572" cy="59636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8702595" y="-3606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здравоохранения в условиях COVID-19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90034" y="3279808"/>
            <a:ext cx="3079642" cy="12098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Дуга 33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85081" y="2035134"/>
            <a:ext cx="2475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Создан отраслевой оперативный штаб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85081" y="3401950"/>
            <a:ext cx="2777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Управление системой здравоохранения в режиме ЧС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15735" y="5089964"/>
            <a:ext cx="21844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Централизация ресурсов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514405" y="2570549"/>
            <a:ext cx="3297598" cy="175473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9" name="Picture 6" descr="https://img.s256.dev/YLt3-2ii6GG1nMTSdXkPLc6KKkcEmrOwb2__1Q4LHww/fit/0/570/sm/1/aHR0cHM6Ly9zdG9yYWdlLnlhbmRleGNsb3VkLm5ldC9tZWQuc3R1ZGlvLzEvUG1SenV0SVYtaHB3NXVoRGVHTVJyN3JJdWp2UW42a0guanB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080" y="2867656"/>
            <a:ext cx="1502561" cy="1160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Прямоугольник 39"/>
          <p:cNvSpPr/>
          <p:nvPr/>
        </p:nvSpPr>
        <p:spPr>
          <a:xfrm>
            <a:off x="5675503" y="3355380"/>
            <a:ext cx="2136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Департамент здравоохранения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623383" y="4855611"/>
            <a:ext cx="3079642" cy="12098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4664328" y="5037508"/>
            <a:ext cx="30857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Централизация </a:t>
            </a:r>
            <a:r>
              <a:rPr lang="ru-RU" dirty="0" smtClean="0"/>
              <a:t>материально-технической </a:t>
            </a:r>
            <a:r>
              <a:rPr lang="ru-RU" dirty="0"/>
              <a:t>деятельности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8727345" y="1751405"/>
            <a:ext cx="3079642" cy="12098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8727345" y="3257226"/>
            <a:ext cx="3079642" cy="12098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8727345" y="4783992"/>
            <a:ext cx="3079642" cy="12098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2794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8798478" y="1862032"/>
            <a:ext cx="30690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Ускоренная модернизация диагностической и лечебной базы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8851431" y="3391956"/>
            <a:ext cx="28314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Создание резерва СИЗ и лекарственных препаратов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8851431" y="4990108"/>
            <a:ext cx="24580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Создание кадрового резерва</a:t>
            </a:r>
          </a:p>
        </p:txBody>
      </p:sp>
      <p:cxnSp>
        <p:nvCxnSpPr>
          <p:cNvPr id="49" name="Соединительная линия уступом 48"/>
          <p:cNvCxnSpPr>
            <a:stCxn id="38" idx="0"/>
          </p:cNvCxnSpPr>
          <p:nvPr/>
        </p:nvCxnSpPr>
        <p:spPr>
          <a:xfrm rot="5400000" flipH="1" flipV="1">
            <a:off x="7263193" y="1131148"/>
            <a:ext cx="339413" cy="2539391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Соединительная линия уступом 49"/>
          <p:cNvCxnSpPr/>
          <p:nvPr/>
        </p:nvCxnSpPr>
        <p:spPr>
          <a:xfrm rot="16200000" flipV="1">
            <a:off x="4638533" y="1131148"/>
            <a:ext cx="339413" cy="2539391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Соединительная линия уступом 50"/>
          <p:cNvCxnSpPr>
            <a:stCxn id="38" idx="1"/>
            <a:endCxn id="28" idx="3"/>
          </p:cNvCxnSpPr>
          <p:nvPr/>
        </p:nvCxnSpPr>
        <p:spPr>
          <a:xfrm rot="10800000" flipV="1">
            <a:off x="3469677" y="3447915"/>
            <a:ext cx="1044729" cy="1965216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Соединительная линия уступом 51"/>
          <p:cNvCxnSpPr>
            <a:stCxn id="38" idx="3"/>
            <a:endCxn id="45" idx="1"/>
          </p:cNvCxnSpPr>
          <p:nvPr/>
        </p:nvCxnSpPr>
        <p:spPr>
          <a:xfrm>
            <a:off x="7812003" y="3447915"/>
            <a:ext cx="915342" cy="1940997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Соединительная линия уступом 52"/>
          <p:cNvCxnSpPr>
            <a:stCxn id="38" idx="1"/>
            <a:endCxn id="33" idx="3"/>
          </p:cNvCxnSpPr>
          <p:nvPr/>
        </p:nvCxnSpPr>
        <p:spPr>
          <a:xfrm rot="10800000" flipV="1">
            <a:off x="3469677" y="3447914"/>
            <a:ext cx="1044729" cy="436813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Соединительная линия уступом 53"/>
          <p:cNvCxnSpPr/>
          <p:nvPr/>
        </p:nvCxnSpPr>
        <p:spPr>
          <a:xfrm rot="10800000" flipH="1" flipV="1">
            <a:off x="7753749" y="3454602"/>
            <a:ext cx="1044729" cy="436813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38" idx="2"/>
            <a:endCxn id="41" idx="0"/>
          </p:cNvCxnSpPr>
          <p:nvPr/>
        </p:nvCxnSpPr>
        <p:spPr>
          <a:xfrm>
            <a:off x="6163204" y="4325280"/>
            <a:ext cx="0" cy="53033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064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2953" b="3746"/>
          <a:stretch/>
        </p:blipFill>
        <p:spPr>
          <a:xfrm>
            <a:off x="778033" y="1892500"/>
            <a:ext cx="10597103" cy="49655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8798478" y="-15193"/>
            <a:ext cx="3022572" cy="59636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702595" y="-3606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здравоохранения в условиях COVID-19</a:t>
            </a:r>
          </a:p>
        </p:txBody>
      </p:sp>
      <p:sp>
        <p:nvSpPr>
          <p:cNvPr id="8" name="Дуга 7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1474" y="286582"/>
            <a:ext cx="7890291" cy="1421928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Управление системой </a:t>
            </a:r>
            <a:b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скорой медицинской помощи в условиях эпидемии</a:t>
            </a:r>
            <a:b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(принятые решения) </a:t>
            </a:r>
          </a:p>
        </p:txBody>
      </p:sp>
      <p:pic>
        <p:nvPicPr>
          <p:cNvPr id="9" name="Picture 2" descr="https://try.alexa.com/wp-content/uploads/2018/10/laptop-mockup_transparent_high-res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70"/>
          <a:stretch/>
        </p:blipFill>
        <p:spPr bwMode="auto">
          <a:xfrm>
            <a:off x="-1201985" y="1015088"/>
            <a:ext cx="14625377" cy="5902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11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19723" y="6205537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28</a:t>
            </a:fld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8798478" y="-15193"/>
            <a:ext cx="3022572" cy="59636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702595" y="-3606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работы системы здравоохранения</a:t>
            </a:r>
          </a:p>
        </p:txBody>
      </p:sp>
      <p:sp>
        <p:nvSpPr>
          <p:cNvPr id="30" name="Дуга 29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3" name="Диаграмма 32">
            <a:extLst>
              <a:ext uri="{FF2B5EF4-FFF2-40B4-BE49-F238E27FC236}">
                <a16:creationId xmlns:a16="http://schemas.microsoft.com/office/drawing/2014/main" xmlns="" id="{67EA81EE-EBA4-B84B-B85E-BB7AE5F45A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4585031"/>
              </p:ext>
            </p:extLst>
          </p:nvPr>
        </p:nvGraphicFramePr>
        <p:xfrm>
          <a:off x="371475" y="1123865"/>
          <a:ext cx="11449050" cy="5162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71475" y="368803"/>
            <a:ext cx="7361502" cy="4247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Динамика вызовов скорой медицинской </a:t>
            </a:r>
            <a:r>
              <a:rPr lang="ru-RU" sz="2400" b="1" kern="100" spc="-68" dirty="0" smtClean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помощи с начала эпидемии</a:t>
            </a:r>
            <a:endParaRPr lang="ru-RU" sz="2400" b="1" kern="100" spc="-68" dirty="0">
              <a:solidFill>
                <a:schemeClr val="accent2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9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>
            <a:off x="6147270" y="1346125"/>
            <a:ext cx="5673779" cy="4853495"/>
          </a:xfrm>
          <a:prstGeom prst="rect">
            <a:avLst/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  <a:effectLst>
            <a:outerShdw blurRad="215900" dist="1016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60786" y="1346125"/>
            <a:ext cx="5519054" cy="4859411"/>
          </a:xfrm>
          <a:prstGeom prst="rect">
            <a:avLst/>
          </a:prstGeom>
          <a:solidFill>
            <a:schemeClr val="accent1">
              <a:lumMod val="20000"/>
              <a:lumOff val="80000"/>
              <a:alpha val="63000"/>
            </a:schemeClr>
          </a:solidFill>
          <a:ln>
            <a:noFill/>
          </a:ln>
          <a:effectLst>
            <a:outerShdw blurRad="215900" dist="1016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19723" y="6205537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29</a:t>
            </a:fld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8798478" y="-15193"/>
            <a:ext cx="3022572" cy="59636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702595" y="-3606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работы системы здравоохранения</a:t>
            </a:r>
          </a:p>
        </p:txBody>
      </p:sp>
      <p:sp>
        <p:nvSpPr>
          <p:cNvPr id="30" name="Дуга 29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54367" y="1615207"/>
            <a:ext cx="891134" cy="677108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1989031431"/>
              </p:ext>
            </p:extLst>
          </p:nvPr>
        </p:nvGraphicFramePr>
        <p:xfrm>
          <a:off x="-109791" y="1403445"/>
          <a:ext cx="6039896" cy="4579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Прямоугольник 31"/>
          <p:cNvSpPr/>
          <p:nvPr/>
        </p:nvSpPr>
        <p:spPr>
          <a:xfrm>
            <a:off x="4898766" y="1582269"/>
            <a:ext cx="9361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+3,3% </a:t>
            </a:r>
            <a:endParaRPr lang="ru-RU" altLang="ru-RU" sz="2000" b="1" dirty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r>
              <a:rPr lang="ru-RU" altLang="ru-RU" dirty="0">
                <a:latin typeface="Arial Narrow" panose="020B0606020202030204" pitchFamily="34" charset="0"/>
              </a:rPr>
              <a:t>к </a:t>
            </a:r>
            <a:r>
              <a:rPr lang="ru-RU" altLang="ru-RU" dirty="0" smtClean="0">
                <a:latin typeface="Arial Narrow" panose="020B0606020202030204" pitchFamily="34" charset="0"/>
              </a:rPr>
              <a:t>2020 </a:t>
            </a:r>
            <a:r>
              <a:rPr lang="ru-RU" altLang="ru-RU" dirty="0">
                <a:latin typeface="Arial Narrow" panose="020B0606020202030204" pitchFamily="34" charset="0"/>
              </a:rPr>
              <a:t>г.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911361" y="4394454"/>
            <a:ext cx="891134" cy="677108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888876" y="4394454"/>
            <a:ext cx="9361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FF0000"/>
                </a:solidFill>
                <a:latin typeface="Arial Narrow" panose="020B0606020202030204" pitchFamily="34" charset="0"/>
              </a:rPr>
              <a:t>+</a:t>
            </a:r>
            <a:r>
              <a:rPr lang="ru-RU" altLang="ru-RU" sz="20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11,7% </a:t>
            </a:r>
            <a:endParaRPr lang="ru-RU" altLang="ru-RU" sz="2000" b="1" dirty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r>
              <a:rPr lang="ru-RU" altLang="ru-RU" dirty="0">
                <a:latin typeface="Arial Narrow" panose="020B0606020202030204" pitchFamily="34" charset="0"/>
              </a:rPr>
              <a:t>к </a:t>
            </a:r>
            <a:r>
              <a:rPr lang="ru-RU" altLang="ru-RU" dirty="0" smtClean="0">
                <a:latin typeface="Arial Narrow" panose="020B0606020202030204" pitchFamily="34" charset="0"/>
              </a:rPr>
              <a:t>2020 </a:t>
            </a:r>
            <a:r>
              <a:rPr lang="ru-RU" altLang="ru-RU" dirty="0">
                <a:latin typeface="Arial Narrow" panose="020B0606020202030204" pitchFamily="34" charset="0"/>
              </a:rPr>
              <a:t>г.</a:t>
            </a:r>
            <a:endParaRPr lang="ru-RU" dirty="0"/>
          </a:p>
        </p:txBody>
      </p:sp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1007216505"/>
              </p:ext>
            </p:extLst>
          </p:nvPr>
        </p:nvGraphicFramePr>
        <p:xfrm>
          <a:off x="6581601" y="1403445"/>
          <a:ext cx="4752528" cy="45099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Прямоугольник 36"/>
          <p:cNvSpPr/>
          <p:nvPr/>
        </p:nvSpPr>
        <p:spPr>
          <a:xfrm>
            <a:off x="371475" y="333375"/>
            <a:ext cx="6096001" cy="757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Объем медицинской помощи, оказанной бригадами скорой медицинской помощи</a:t>
            </a:r>
          </a:p>
        </p:txBody>
      </p:sp>
    </p:spTree>
    <p:extLst>
      <p:ext uri="{BB962C8B-B14F-4D97-AF65-F5344CB8AC3E}">
        <p14:creationId xmlns:p14="http://schemas.microsoft.com/office/powerpoint/2010/main" val="400014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6165017" y="4022529"/>
            <a:ext cx="5272452" cy="2540751"/>
          </a:xfrm>
          <a:prstGeom prst="rect">
            <a:avLst/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  <a:effectLst>
            <a:outerShdw blurRad="215900" dist="1016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405082" y="4021128"/>
            <a:ext cx="5272452" cy="2540751"/>
          </a:xfrm>
          <a:prstGeom prst="rect">
            <a:avLst/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  <a:effectLst>
            <a:outerShdw blurRad="215900" dist="1016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6167647" y="1271888"/>
            <a:ext cx="5272452" cy="2635063"/>
          </a:xfrm>
          <a:prstGeom prst="rect">
            <a:avLst/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  <a:effectLst>
            <a:outerShdw blurRad="215900" dist="1016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71475" y="1271889"/>
            <a:ext cx="5339666" cy="2635062"/>
          </a:xfrm>
          <a:prstGeom prst="rect">
            <a:avLst/>
          </a:prstGeom>
          <a:solidFill>
            <a:schemeClr val="accent1">
              <a:lumMod val="20000"/>
              <a:lumOff val="80000"/>
              <a:alpha val="63000"/>
            </a:schemeClr>
          </a:solidFill>
          <a:ln>
            <a:noFill/>
          </a:ln>
          <a:effectLst>
            <a:outerShdw blurRad="215900" dist="1016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23564" y="4135328"/>
            <a:ext cx="2492175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Доля трудоспособного населения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344510"/>
              </p:ext>
            </p:extLst>
          </p:nvPr>
        </p:nvGraphicFramePr>
        <p:xfrm>
          <a:off x="-110189" y="1508837"/>
          <a:ext cx="6512925" cy="23035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105818" y="1470685"/>
            <a:ext cx="1501600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Всего населения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73867" y="2055460"/>
            <a:ext cx="1099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1,5%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1090912" y="2537452"/>
            <a:ext cx="3215520" cy="729977"/>
          </a:xfrm>
          <a:prstGeom prst="straightConnector1">
            <a:avLst/>
          </a:prstGeom>
          <a:ln w="412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xmlns="" id="{AD28A573-5981-48C0-9784-C9911015DD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4652084"/>
              </p:ext>
            </p:extLst>
          </p:nvPr>
        </p:nvGraphicFramePr>
        <p:xfrm>
          <a:off x="5971284" y="1605940"/>
          <a:ext cx="5437637" cy="2322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1" name="Прямая со стрелкой 10"/>
          <p:cNvCxnSpPr/>
          <p:nvPr/>
        </p:nvCxnSpPr>
        <p:spPr>
          <a:xfrm flipV="1">
            <a:off x="6972750" y="2287850"/>
            <a:ext cx="2981788" cy="836963"/>
          </a:xfrm>
          <a:prstGeom prst="straightConnector1">
            <a:avLst/>
          </a:prstGeom>
          <a:ln w="3492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920150" y="1920367"/>
            <a:ext cx="1122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7,1%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35454" y="3211903"/>
            <a:ext cx="7747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15,5%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98613" y="3211903"/>
            <a:ext cx="794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16,4%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39983" y="3212111"/>
            <a:ext cx="70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15,8%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2970144742"/>
              </p:ext>
            </p:extLst>
          </p:nvPr>
        </p:nvGraphicFramePr>
        <p:xfrm>
          <a:off x="133670" y="4326677"/>
          <a:ext cx="5590987" cy="2262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30" name="Прямая со стрелкой 29"/>
          <p:cNvCxnSpPr/>
          <p:nvPr/>
        </p:nvCxnSpPr>
        <p:spPr>
          <a:xfrm flipV="1">
            <a:off x="1176965" y="5078627"/>
            <a:ext cx="3067581" cy="773669"/>
          </a:xfrm>
          <a:prstGeom prst="straightConnector1">
            <a:avLst/>
          </a:prstGeom>
          <a:ln w="3492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374311" y="4572693"/>
            <a:ext cx="10124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+1,3%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38743" y="5897760"/>
            <a:ext cx="6963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60,8%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70294" y="5877949"/>
            <a:ext cx="8400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60,8%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607418" y="5897760"/>
            <a:ext cx="808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61,1%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91227" y="1445689"/>
            <a:ext cx="2764827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Доля населения старше трудоспособного возраста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002711" y="4454131"/>
            <a:ext cx="1122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0,6%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958000" y="4190325"/>
            <a:ext cx="2631279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Доля детского населения (0-17 лет)</a:t>
            </a:r>
          </a:p>
        </p:txBody>
      </p:sp>
      <p:graphicFrame>
        <p:nvGraphicFramePr>
          <p:cNvPr id="54" name="Диаграмма 53"/>
          <p:cNvGraphicFramePr/>
          <p:nvPr>
            <p:extLst>
              <p:ext uri="{D42A27DB-BD31-4B8C-83A1-F6EECF244321}">
                <p14:modId xmlns:p14="http://schemas.microsoft.com/office/powerpoint/2010/main" val="3082832814"/>
              </p:ext>
            </p:extLst>
          </p:nvPr>
        </p:nvGraphicFramePr>
        <p:xfrm>
          <a:off x="6141839" y="4238101"/>
          <a:ext cx="5211961" cy="2249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46" name="Прямая со стрелкой 45"/>
          <p:cNvCxnSpPr/>
          <p:nvPr/>
        </p:nvCxnSpPr>
        <p:spPr>
          <a:xfrm flipV="1">
            <a:off x="7103173" y="4930371"/>
            <a:ext cx="2851365" cy="899477"/>
          </a:xfrm>
          <a:prstGeom prst="straightConnector1">
            <a:avLst/>
          </a:prstGeom>
          <a:ln w="3492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768466" y="5887636"/>
            <a:ext cx="756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5,5%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042474" y="5870392"/>
            <a:ext cx="741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5,3%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440107" y="5877948"/>
            <a:ext cx="6941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25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,5%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515173" y="6205537"/>
            <a:ext cx="605589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3</a:t>
            </a:fld>
            <a:endParaRPr lang="ru-RU" dirty="0"/>
          </a:p>
        </p:txBody>
      </p:sp>
      <p:pic>
        <p:nvPicPr>
          <p:cNvPr id="4098" name="Picture 2" descr="Человек Бесплатные Иконки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79" y="1484648"/>
            <a:ext cx="501239" cy="50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Человек Бесплатные Иконки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79" y="4221234"/>
            <a:ext cx="500400" cy="5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Человек Бесплатные Иконки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008" y="1516389"/>
            <a:ext cx="500400" cy="5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Мальчик Бесплатные Иконки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008" y="4221234"/>
            <a:ext cx="500400" cy="5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Скругленный прямоугольник 38"/>
          <p:cNvSpPr/>
          <p:nvPr/>
        </p:nvSpPr>
        <p:spPr>
          <a:xfrm>
            <a:off x="8798478" y="-15192"/>
            <a:ext cx="3022572" cy="48033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Дуга 42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9337520" y="29315"/>
            <a:ext cx="17994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 в цифрах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68687" y="248468"/>
            <a:ext cx="7223690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Численность населения</a:t>
            </a:r>
            <a:b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Ханты-Мансийского автономного </a:t>
            </a:r>
            <a:r>
              <a:rPr lang="ru-RU" sz="2400" b="1" kern="100" spc="-68" dirty="0" smtClean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округа – Югры </a:t>
            </a: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000" b="1" kern="100" spc="-68" dirty="0" smtClean="0">
                <a:solidFill>
                  <a:schemeClr val="accent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(тыс. человек) </a:t>
            </a:r>
            <a:endParaRPr lang="ru-RU" sz="2400" b="1" kern="100" spc="-68" dirty="0">
              <a:solidFill>
                <a:schemeClr val="accent5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81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6990" y="1115270"/>
            <a:ext cx="48549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>
                <a:cs typeface="Arial" panose="020B0604020202020204" pitchFamily="34" charset="0"/>
              </a:rPr>
              <a:t>Доля выездов бригад СМП со временем доезда до пациента </a:t>
            </a:r>
            <a:r>
              <a:rPr lang="ru-RU" b="1" dirty="0" smtClean="0">
                <a:solidFill>
                  <a:srgbClr val="FF0000"/>
                </a:solidFill>
                <a:cs typeface="Arial" panose="020B0604020202020204" pitchFamily="34" charset="0"/>
              </a:rPr>
              <a:t>менее 20 минут </a:t>
            </a:r>
          </a:p>
          <a:p>
            <a:pPr algn="ctr">
              <a:defRPr/>
            </a:pPr>
            <a:r>
              <a:rPr lang="ru-RU" dirty="0" smtClean="0">
                <a:cs typeface="Arial" panose="020B0604020202020204" pitchFamily="34" charset="0"/>
              </a:rPr>
              <a:t>с момента вызова в общем количестве вызовов</a:t>
            </a:r>
            <a:endParaRPr lang="ru-RU" dirty="0"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87725" y="1115270"/>
            <a:ext cx="37751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cs typeface="Arial" panose="020B0604020202020204" pitchFamily="34" charset="0"/>
              </a:rPr>
              <a:t>Среднесуточная нагрузка 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cs typeface="Arial" panose="020B0604020202020204" pitchFamily="34" charset="0"/>
              </a:rPr>
              <a:t>на 1 бригаду </a:t>
            </a:r>
            <a:r>
              <a:rPr lang="ru-RU" dirty="0">
                <a:cs typeface="Arial" panose="020B0604020202020204" pitchFamily="34" charset="0"/>
              </a:rPr>
              <a:t>скорой медицинской помощи </a:t>
            </a: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17102795"/>
              </p:ext>
            </p:extLst>
          </p:nvPr>
        </p:nvGraphicFramePr>
        <p:xfrm>
          <a:off x="447452" y="3148185"/>
          <a:ext cx="4802332" cy="2875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2581508891"/>
              </p:ext>
            </p:extLst>
          </p:nvPr>
        </p:nvGraphicFramePr>
        <p:xfrm>
          <a:off x="5856612" y="3244241"/>
          <a:ext cx="4912229" cy="2831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659793" y="2693020"/>
            <a:ext cx="1763113" cy="73866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Целевой показатель на 2020 год 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71475" y="347389"/>
            <a:ext cx="10999870" cy="5930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400" b="1" kern="100" spc="-68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/>
              <a:t>Изменение оперативных показателей </a:t>
            </a:r>
            <a:br>
              <a:rPr lang="ru-RU" dirty="0"/>
            </a:br>
            <a:r>
              <a:rPr lang="ru-RU" dirty="0"/>
              <a:t>службы скорой медицинской помощи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19723" y="6205537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30</a:t>
            </a:fld>
            <a:endParaRPr lang="ru-RU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397727" y="2609024"/>
            <a:ext cx="5275709" cy="3915601"/>
            <a:chOff x="1251695" y="3389330"/>
            <a:chExt cx="5082312" cy="3272121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1251695" y="3411293"/>
              <a:ext cx="1939827" cy="0"/>
            </a:xfrm>
            <a:prstGeom prst="line">
              <a:avLst/>
            </a:prstGeom>
            <a:ln w="571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4394180" y="3411293"/>
              <a:ext cx="1939827" cy="0"/>
            </a:xfrm>
            <a:prstGeom prst="line">
              <a:avLst/>
            </a:prstGeom>
            <a:ln w="571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>
              <a:off x="-339027" y="5009330"/>
              <a:ext cx="3240000" cy="0"/>
            </a:xfrm>
            <a:prstGeom prst="line">
              <a:avLst/>
            </a:prstGeom>
            <a:ln w="571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rot="5400000">
              <a:off x="4687712" y="5041451"/>
              <a:ext cx="3240000" cy="0"/>
            </a:xfrm>
            <a:prstGeom prst="line">
              <a:avLst/>
            </a:prstGeom>
            <a:ln w="571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1251695" y="6634010"/>
              <a:ext cx="5076000" cy="0"/>
            </a:xfrm>
            <a:prstGeom prst="line">
              <a:avLst/>
            </a:prstGeom>
            <a:ln w="571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Группа 20"/>
          <p:cNvGrpSpPr/>
          <p:nvPr/>
        </p:nvGrpSpPr>
        <p:grpSpPr>
          <a:xfrm>
            <a:off x="5879744" y="2602519"/>
            <a:ext cx="4921328" cy="3925483"/>
            <a:chOff x="1251695" y="3389330"/>
            <a:chExt cx="5082312" cy="3247455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>
              <a:off x="1251695" y="3411293"/>
              <a:ext cx="1939827" cy="0"/>
            </a:xfrm>
            <a:prstGeom prst="line">
              <a:avLst/>
            </a:prstGeom>
            <a:ln w="571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4394180" y="3411293"/>
              <a:ext cx="1939827" cy="0"/>
            </a:xfrm>
            <a:prstGeom prst="line">
              <a:avLst/>
            </a:prstGeom>
            <a:ln w="571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rot="5400000">
              <a:off x="-352336" y="5009330"/>
              <a:ext cx="3240000" cy="0"/>
            </a:xfrm>
            <a:prstGeom prst="line">
              <a:avLst/>
            </a:prstGeom>
            <a:ln w="571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rot="5400000">
              <a:off x="4687712" y="5016785"/>
              <a:ext cx="3240000" cy="0"/>
            </a:xfrm>
            <a:prstGeom prst="line">
              <a:avLst/>
            </a:prstGeom>
            <a:ln w="571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1251695" y="6617566"/>
              <a:ext cx="5076000" cy="0"/>
            </a:xfrm>
            <a:prstGeom prst="line">
              <a:avLst/>
            </a:prstGeom>
            <a:ln w="571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Прямоугольник 6"/>
          <p:cNvSpPr/>
          <p:nvPr/>
        </p:nvSpPr>
        <p:spPr>
          <a:xfrm>
            <a:off x="4611546" y="3447069"/>
            <a:ext cx="8867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95 %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27" name="Picture 6" descr="https://www.seekpng.com/png/detail/90-902588_image-transparent-library-the-noun-project-svg-clipart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385" y="2305461"/>
            <a:ext cx="888876" cy="6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cdn.onlinewebfonts.com/svg/download_16205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028" y="2315599"/>
            <a:ext cx="878532" cy="6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Скругленный прямоугольник 27"/>
          <p:cNvSpPr/>
          <p:nvPr/>
        </p:nvSpPr>
        <p:spPr>
          <a:xfrm>
            <a:off x="8798478" y="-15193"/>
            <a:ext cx="3022572" cy="59636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702595" y="-3606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работы системы здравоохранения</a:t>
            </a:r>
          </a:p>
        </p:txBody>
      </p:sp>
      <p:sp>
        <p:nvSpPr>
          <p:cNvPr id="30" name="Дуга 29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09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19723" y="6205537"/>
            <a:ext cx="1072314" cy="31908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DABD8B-5137-4A1E-B36A-1442512D57C0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2220730696"/>
              </p:ext>
            </p:extLst>
          </p:nvPr>
        </p:nvGraphicFramePr>
        <p:xfrm>
          <a:off x="371475" y="1270725"/>
          <a:ext cx="10566399" cy="525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371475" y="333375"/>
            <a:ext cx="6096001" cy="75713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00" cap="none" spc="-68" normalizeH="0" baseline="0" noProof="0" dirty="0">
                <a:ln>
                  <a:noFill/>
                </a:ln>
                <a:solidFill>
                  <a:srgbClr val="1533B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Основные показатели деятельности службы санитарной авиации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798478" y="-15192"/>
            <a:ext cx="3022572" cy="48033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526493" y="15416"/>
            <a:ext cx="35665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Санитарная авиация</a:t>
            </a:r>
          </a:p>
        </p:txBody>
      </p:sp>
      <p:sp>
        <p:nvSpPr>
          <p:cNvPr id="32" name="Дуга 31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551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19723" y="6205537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32</a:t>
            </a:fld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8798478" y="-15193"/>
            <a:ext cx="3022572" cy="59636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702595" y="-3606"/>
            <a:ext cx="3214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работы системы здравоохранения</a:t>
            </a:r>
          </a:p>
        </p:txBody>
      </p:sp>
      <p:sp>
        <p:nvSpPr>
          <p:cNvPr id="30" name="Дуга 29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2191553"/>
              </p:ext>
            </p:extLst>
          </p:nvPr>
        </p:nvGraphicFramePr>
        <p:xfrm>
          <a:off x="856263" y="1347144"/>
          <a:ext cx="10070757" cy="5177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54833" y="282988"/>
            <a:ext cx="6096000" cy="757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Структура эвакуаций силами </a:t>
            </a:r>
            <a:b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службы санитарной авиации</a:t>
            </a:r>
          </a:p>
        </p:txBody>
      </p:sp>
    </p:spTree>
    <p:extLst>
      <p:ext uri="{BB962C8B-B14F-4D97-AF65-F5344CB8AC3E}">
        <p14:creationId xmlns:p14="http://schemas.microsoft.com/office/powerpoint/2010/main" val="56359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Первые роды в инфекционном госпитале окружной клиники Нижневартовска 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9" t="27120" r="4300" b="21889"/>
          <a:stretch/>
        </p:blipFill>
        <p:spPr bwMode="auto">
          <a:xfrm>
            <a:off x="0" y="-14991"/>
            <a:ext cx="12172012" cy="685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234462" y="3962400"/>
            <a:ext cx="10105293" cy="1951038"/>
          </a:xfrm>
          <a:prstGeom prst="rect">
            <a:avLst/>
          </a:prstGeom>
          <a:solidFill>
            <a:schemeClr val="accent2">
              <a:lumMod val="7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31E109-513D-6344-9910-7EBA4E219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5400" y="4494196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72207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Диаграмма 57">
            <a:extLst>
              <a:ext uri="{FF2B5EF4-FFF2-40B4-BE49-F238E27FC236}">
                <a16:creationId xmlns:a16="http://schemas.microsoft.com/office/drawing/2014/main" xmlns="" id="{1521543F-DECB-F947-BB9E-327469147A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1131437"/>
              </p:ext>
            </p:extLst>
          </p:nvPr>
        </p:nvGraphicFramePr>
        <p:xfrm>
          <a:off x="310893" y="5227295"/>
          <a:ext cx="7034739" cy="1373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xmlns="" id="{E50B08D7-EA75-E44B-951A-AEEC2197489F}"/>
              </a:ext>
            </a:extLst>
          </p:cNvPr>
          <p:cNvSpPr/>
          <p:nvPr/>
        </p:nvSpPr>
        <p:spPr>
          <a:xfrm>
            <a:off x="9669130" y="1082192"/>
            <a:ext cx="252979" cy="25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xmlns="" id="{071C3EBD-0462-2A42-842F-A910B21B3006}"/>
              </a:ext>
            </a:extLst>
          </p:cNvPr>
          <p:cNvSpPr/>
          <p:nvPr/>
        </p:nvSpPr>
        <p:spPr>
          <a:xfrm>
            <a:off x="10950019" y="1082192"/>
            <a:ext cx="252000" cy="25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xmlns="" id="{D548E4F5-43A5-7745-A47E-54091F5BEB9D}"/>
              </a:ext>
            </a:extLst>
          </p:cNvPr>
          <p:cNvSpPr/>
          <p:nvPr/>
        </p:nvSpPr>
        <p:spPr>
          <a:xfrm>
            <a:off x="11338182" y="1082192"/>
            <a:ext cx="4564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РФ</a:t>
            </a: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xmlns="" id="{02C5FCF6-0294-A349-A4AF-1AF34E1A762A}"/>
              </a:ext>
            </a:extLst>
          </p:cNvPr>
          <p:cNvSpPr/>
          <p:nvPr/>
        </p:nvSpPr>
        <p:spPr>
          <a:xfrm>
            <a:off x="9986283" y="1074504"/>
            <a:ext cx="6303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Югра</a:t>
            </a:r>
          </a:p>
        </p:txBody>
      </p:sp>
      <p:sp>
        <p:nvSpPr>
          <p:cNvPr id="64" name="Овал 63">
            <a:extLst>
              <a:ext uri="{FF2B5EF4-FFF2-40B4-BE49-F238E27FC236}">
                <a16:creationId xmlns:a16="http://schemas.microsoft.com/office/drawing/2014/main" xmlns="" id="{2299A58B-1A5E-C64D-BD8A-3E3C07B28BB7}"/>
              </a:ext>
            </a:extLst>
          </p:cNvPr>
          <p:cNvSpPr/>
          <p:nvPr/>
        </p:nvSpPr>
        <p:spPr>
          <a:xfrm>
            <a:off x="7753771" y="5091285"/>
            <a:ext cx="390186" cy="369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" name="Овал 64">
            <a:extLst>
              <a:ext uri="{FF2B5EF4-FFF2-40B4-BE49-F238E27FC236}">
                <a16:creationId xmlns:a16="http://schemas.microsoft.com/office/drawing/2014/main" xmlns="" id="{2AB58DEA-7ED0-EA4A-976B-45D337638179}"/>
              </a:ext>
            </a:extLst>
          </p:cNvPr>
          <p:cNvSpPr/>
          <p:nvPr/>
        </p:nvSpPr>
        <p:spPr>
          <a:xfrm>
            <a:off x="7753772" y="5758025"/>
            <a:ext cx="390186" cy="3675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xmlns="" id="{DCFB30BE-B2F4-444B-8A9A-938BB0F62916}"/>
              </a:ext>
            </a:extLst>
          </p:cNvPr>
          <p:cNvSpPr/>
          <p:nvPr/>
        </p:nvSpPr>
        <p:spPr>
          <a:xfrm>
            <a:off x="8224968" y="5091285"/>
            <a:ext cx="9859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Родилось</a:t>
            </a: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xmlns="" id="{FBACAF6A-614D-7E42-9B7F-DD541C7379E1}"/>
              </a:ext>
            </a:extLst>
          </p:cNvPr>
          <p:cNvSpPr/>
          <p:nvPr/>
        </p:nvSpPr>
        <p:spPr>
          <a:xfrm>
            <a:off x="8285463" y="5747717"/>
            <a:ext cx="8120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Умерло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8798478" y="-15192"/>
            <a:ext cx="3022572" cy="48033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Дуга 42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9337520" y="29315"/>
            <a:ext cx="17994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 в цифрах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2321" y="333375"/>
            <a:ext cx="727538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Основные демографические показатели</a:t>
            </a:r>
            <a:b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Ханты-Мансийского автономного </a:t>
            </a:r>
            <a:r>
              <a:rPr lang="ru-RU" sz="2400" b="1" kern="100" spc="-68" dirty="0" smtClean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округа – Югры </a:t>
            </a:r>
            <a:endParaRPr lang="ru-RU" sz="2400" b="1" kern="100" spc="-68" dirty="0">
              <a:solidFill>
                <a:schemeClr val="accent2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8203" y="4875842"/>
            <a:ext cx="6035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Абсолютное число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родившихся и умерших в Югре</a:t>
            </a:r>
          </a:p>
        </p:txBody>
      </p:sp>
      <p:sp>
        <p:nvSpPr>
          <p:cNvPr id="6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427243" y="6198897"/>
            <a:ext cx="1072314" cy="422555"/>
          </a:xfrm>
        </p:spPr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371475" y="4867888"/>
            <a:ext cx="7206228" cy="1656738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11072813" y="3981043"/>
            <a:ext cx="1119187" cy="810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xmlns="" id="{E50B08D7-EA75-E44B-951A-AEEC2197489F}"/>
              </a:ext>
            </a:extLst>
          </p:cNvPr>
          <p:cNvSpPr/>
          <p:nvPr/>
        </p:nvSpPr>
        <p:spPr>
          <a:xfrm>
            <a:off x="10947071" y="1732293"/>
            <a:ext cx="252979" cy="25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xmlns="" id="{071C3EBD-0462-2A42-842F-A910B21B3006}"/>
              </a:ext>
            </a:extLst>
          </p:cNvPr>
          <p:cNvSpPr/>
          <p:nvPr/>
        </p:nvSpPr>
        <p:spPr>
          <a:xfrm>
            <a:off x="10953886" y="2106435"/>
            <a:ext cx="252000" cy="25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xmlns="" id="{D548E4F5-43A5-7745-A47E-54091F5BEB9D}"/>
              </a:ext>
            </a:extLst>
          </p:cNvPr>
          <p:cNvSpPr/>
          <p:nvPr/>
        </p:nvSpPr>
        <p:spPr>
          <a:xfrm>
            <a:off x="11342049" y="2106435"/>
            <a:ext cx="4564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РФ</a:t>
            </a: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xmlns="" id="{02C5FCF6-0294-A349-A4AF-1AF34E1A762A}"/>
              </a:ext>
            </a:extLst>
          </p:cNvPr>
          <p:cNvSpPr/>
          <p:nvPr/>
        </p:nvSpPr>
        <p:spPr>
          <a:xfrm>
            <a:off x="11264224" y="1724605"/>
            <a:ext cx="6303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Югра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275211" y="1724605"/>
            <a:ext cx="39099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Рождаемость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(на 1000 родившихся живыми) 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259212" y="1596280"/>
            <a:ext cx="4005112" cy="2874746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4657194" y="1724605"/>
            <a:ext cx="23768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Смертность </a:t>
            </a:r>
          </a:p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(на 1000 населения)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4499099" y="1596280"/>
            <a:ext cx="4005112" cy="2874746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8869211" y="1693827"/>
            <a:ext cx="22197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Естественный прирост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8730208" y="1596280"/>
            <a:ext cx="3220826" cy="2874746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85" name="Диаграмма 84"/>
          <p:cNvGraphicFramePr/>
          <p:nvPr>
            <p:extLst>
              <p:ext uri="{D42A27DB-BD31-4B8C-83A1-F6EECF244321}">
                <p14:modId xmlns:p14="http://schemas.microsoft.com/office/powerpoint/2010/main" val="4160615269"/>
              </p:ext>
            </p:extLst>
          </p:nvPr>
        </p:nvGraphicFramePr>
        <p:xfrm>
          <a:off x="209547" y="2409118"/>
          <a:ext cx="3530738" cy="2131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6" name="Диаграмма 85"/>
          <p:cNvGraphicFramePr/>
          <p:nvPr>
            <p:extLst>
              <p:ext uri="{D42A27DB-BD31-4B8C-83A1-F6EECF244321}">
                <p14:modId xmlns:p14="http://schemas.microsoft.com/office/powerpoint/2010/main" val="2969309390"/>
              </p:ext>
            </p:extLst>
          </p:nvPr>
        </p:nvGraphicFramePr>
        <p:xfrm>
          <a:off x="4358293" y="2229134"/>
          <a:ext cx="3735754" cy="2276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7" name="object 22"/>
          <p:cNvSpPr txBox="1"/>
          <p:nvPr/>
        </p:nvSpPr>
        <p:spPr>
          <a:xfrm>
            <a:off x="3141792" y="3539220"/>
            <a:ext cx="1023703" cy="43409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1440" marR="5080" indent="-79375" algn="r">
              <a:lnSpc>
                <a:spcPct val="100000"/>
              </a:lnSpc>
              <a:spcBef>
                <a:spcPts val="105"/>
              </a:spcBef>
            </a:pPr>
            <a:r>
              <a:rPr lang="ru-RU" sz="1050" dirty="0">
                <a:latin typeface="Arial"/>
                <a:cs typeface="Arial"/>
              </a:rPr>
              <a:t>С</a:t>
            </a:r>
            <a:r>
              <a:rPr sz="1050" dirty="0">
                <a:latin typeface="Arial"/>
                <a:cs typeface="Arial"/>
              </a:rPr>
              <a:t>нижен</a:t>
            </a:r>
            <a:r>
              <a:rPr sz="1050" spc="-10" dirty="0">
                <a:latin typeface="Arial"/>
                <a:cs typeface="Arial"/>
              </a:rPr>
              <a:t>и</a:t>
            </a:r>
            <a:r>
              <a:rPr sz="1050" dirty="0">
                <a:latin typeface="Arial"/>
                <a:cs typeface="Arial"/>
              </a:rPr>
              <a:t>е  </a:t>
            </a:r>
            <a:endParaRPr lang="ru-RU" sz="1050" dirty="0" smtClean="0">
              <a:latin typeface="Arial"/>
              <a:cs typeface="Arial"/>
            </a:endParaRPr>
          </a:p>
          <a:p>
            <a:pPr marL="91440" marR="5080" indent="-79375" algn="r">
              <a:lnSpc>
                <a:spcPct val="100000"/>
              </a:lnSpc>
              <a:spcBef>
                <a:spcPts val="105"/>
              </a:spcBef>
            </a:pPr>
            <a:r>
              <a:rPr sz="1050" spc="-5" dirty="0" smtClean="0">
                <a:latin typeface="Arial"/>
                <a:cs typeface="Arial"/>
              </a:rPr>
              <a:t>на</a:t>
            </a:r>
            <a:r>
              <a:rPr sz="1050" spc="-35" dirty="0" smtClean="0">
                <a:latin typeface="Arial"/>
                <a:cs typeface="Arial"/>
              </a:rPr>
              <a:t> </a:t>
            </a:r>
            <a:r>
              <a:rPr lang="ru-RU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8,9</a:t>
            </a:r>
            <a:r>
              <a:rPr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%</a:t>
            </a:r>
          </a:p>
        </p:txBody>
      </p:sp>
      <p:cxnSp>
        <p:nvCxnSpPr>
          <p:cNvPr id="88" name="Прямая со стрелкой 87"/>
          <p:cNvCxnSpPr/>
          <p:nvPr/>
        </p:nvCxnSpPr>
        <p:spPr>
          <a:xfrm flipH="1">
            <a:off x="3825013" y="2644313"/>
            <a:ext cx="18198" cy="87992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9" name="Диаграмма 88"/>
          <p:cNvGraphicFramePr/>
          <p:nvPr>
            <p:extLst>
              <p:ext uri="{D42A27DB-BD31-4B8C-83A1-F6EECF244321}">
                <p14:modId xmlns:p14="http://schemas.microsoft.com/office/powerpoint/2010/main" val="124540562"/>
              </p:ext>
            </p:extLst>
          </p:nvPr>
        </p:nvGraphicFramePr>
        <p:xfrm>
          <a:off x="8504211" y="2399439"/>
          <a:ext cx="2809567" cy="1968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90" name="object 22"/>
          <p:cNvSpPr txBox="1"/>
          <p:nvPr/>
        </p:nvSpPr>
        <p:spPr>
          <a:xfrm>
            <a:off x="7532090" y="2477327"/>
            <a:ext cx="911545" cy="4289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1440" marR="5080" indent="-79375">
              <a:lnSpc>
                <a:spcPct val="100000"/>
              </a:lnSpc>
              <a:spcBef>
                <a:spcPts val="105"/>
              </a:spcBef>
            </a:pPr>
            <a:r>
              <a:rPr lang="ru-RU" sz="1100" dirty="0">
                <a:latin typeface="Arial"/>
                <a:cs typeface="Arial"/>
              </a:rPr>
              <a:t>Увеличение на </a:t>
            </a:r>
            <a:r>
              <a:rPr lang="ru-RU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20,6</a:t>
            </a:r>
            <a:r>
              <a:rPr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cxnSp>
        <p:nvCxnSpPr>
          <p:cNvPr id="91" name="Прямая со стрелкой 90"/>
          <p:cNvCxnSpPr/>
          <p:nvPr/>
        </p:nvCxnSpPr>
        <p:spPr>
          <a:xfrm flipH="1" flipV="1">
            <a:off x="8008709" y="3093388"/>
            <a:ext cx="18198" cy="87992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object 22"/>
          <p:cNvSpPr txBox="1"/>
          <p:nvPr/>
        </p:nvSpPr>
        <p:spPr>
          <a:xfrm>
            <a:off x="10953886" y="3544349"/>
            <a:ext cx="894496" cy="4289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1440" marR="5080" indent="-79375" algn="r">
              <a:lnSpc>
                <a:spcPct val="100000"/>
              </a:lnSpc>
              <a:spcBef>
                <a:spcPts val="105"/>
              </a:spcBef>
            </a:pPr>
            <a:r>
              <a:rPr lang="ru-RU" sz="1100" dirty="0">
                <a:latin typeface="Arial"/>
                <a:cs typeface="Arial"/>
              </a:rPr>
              <a:t>Снижение </a:t>
            </a:r>
            <a:r>
              <a:rPr lang="ru-RU" sz="1100" dirty="0" smtClean="0">
                <a:latin typeface="Arial"/>
                <a:cs typeface="Arial"/>
              </a:rPr>
              <a:t>на </a:t>
            </a:r>
            <a:r>
              <a:rPr lang="ru-RU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35,6</a:t>
            </a:r>
            <a:r>
              <a:rPr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cxnSp>
        <p:nvCxnSpPr>
          <p:cNvPr id="93" name="Прямая со стрелкой 92"/>
          <p:cNvCxnSpPr/>
          <p:nvPr/>
        </p:nvCxnSpPr>
        <p:spPr>
          <a:xfrm flipH="1">
            <a:off x="11512550" y="2644313"/>
            <a:ext cx="18198" cy="87992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object 22"/>
          <p:cNvSpPr txBox="1"/>
          <p:nvPr/>
        </p:nvSpPr>
        <p:spPr>
          <a:xfrm>
            <a:off x="8414941" y="4240706"/>
            <a:ext cx="894496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1440" marR="5080" indent="-79375" algn="r">
              <a:lnSpc>
                <a:spcPct val="100000"/>
              </a:lnSpc>
              <a:spcBef>
                <a:spcPts val="105"/>
              </a:spcBef>
            </a:pPr>
            <a:r>
              <a:rPr lang="ru-RU" sz="1050" b="1" dirty="0" smtClean="0">
                <a:latin typeface="Arial"/>
                <a:cs typeface="Arial"/>
              </a:rPr>
              <a:t>2018</a:t>
            </a:r>
            <a:endParaRPr sz="1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object 22"/>
          <p:cNvSpPr txBox="1"/>
          <p:nvPr/>
        </p:nvSpPr>
        <p:spPr>
          <a:xfrm>
            <a:off x="9285230" y="4240706"/>
            <a:ext cx="894496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1440" marR="5080" indent="-79375" algn="r">
              <a:lnSpc>
                <a:spcPct val="100000"/>
              </a:lnSpc>
              <a:spcBef>
                <a:spcPts val="105"/>
              </a:spcBef>
            </a:pPr>
            <a:r>
              <a:rPr lang="ru-RU" sz="1050" b="1" dirty="0" smtClean="0">
                <a:latin typeface="Arial"/>
                <a:cs typeface="Arial"/>
              </a:rPr>
              <a:t>2019</a:t>
            </a:r>
            <a:endParaRPr sz="1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object 22"/>
          <p:cNvSpPr txBox="1"/>
          <p:nvPr/>
        </p:nvSpPr>
        <p:spPr>
          <a:xfrm>
            <a:off x="10043753" y="4240706"/>
            <a:ext cx="894496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1440" marR="5080" indent="-79375" algn="r">
              <a:lnSpc>
                <a:spcPct val="100000"/>
              </a:lnSpc>
              <a:spcBef>
                <a:spcPts val="105"/>
              </a:spcBef>
            </a:pPr>
            <a:r>
              <a:rPr lang="ru-RU" sz="1050" b="1" dirty="0" smtClean="0">
                <a:latin typeface="Arial"/>
                <a:cs typeface="Arial"/>
              </a:rPr>
              <a:t>2020</a:t>
            </a:r>
            <a:endParaRPr sz="1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06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Группа 75"/>
          <p:cNvGrpSpPr/>
          <p:nvPr/>
        </p:nvGrpSpPr>
        <p:grpSpPr>
          <a:xfrm>
            <a:off x="1781315" y="1522826"/>
            <a:ext cx="7795929" cy="498456"/>
            <a:chOff x="0" y="368272"/>
            <a:chExt cx="6372337" cy="867111"/>
          </a:xfrm>
          <a:solidFill>
            <a:schemeClr val="accent6">
              <a:lumMod val="75000"/>
              <a:alpha val="80000"/>
            </a:schemeClr>
          </a:solidFill>
        </p:grpSpPr>
        <p:sp>
          <p:nvSpPr>
            <p:cNvPr id="77" name="Скругленный прямоугольник 76"/>
            <p:cNvSpPr/>
            <p:nvPr/>
          </p:nvSpPr>
          <p:spPr>
            <a:xfrm>
              <a:off x="0" y="368272"/>
              <a:ext cx="6372337" cy="86711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</p:sp>
        <p:sp>
          <p:nvSpPr>
            <p:cNvPr id="78" name="Скругленный прямоугольник 4"/>
            <p:cNvSpPr txBox="1"/>
            <p:nvPr/>
          </p:nvSpPr>
          <p:spPr>
            <a:xfrm>
              <a:off x="42329" y="410602"/>
              <a:ext cx="6287679" cy="796459"/>
            </a:xfrm>
            <a:prstGeom prst="rect">
              <a:avLst/>
            </a:prstGeom>
            <a:solidFill>
              <a:schemeClr val="accent5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 МЕДИЦИНСКИЕ ОРГАНИЗАЦИИ</a:t>
              </a: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441263" y="2787782"/>
            <a:ext cx="2160000" cy="720000"/>
            <a:chOff x="142906" y="844178"/>
            <a:chExt cx="3353721" cy="104803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0" name="Прямоугольник 29"/>
            <p:cNvSpPr/>
            <p:nvPr/>
          </p:nvSpPr>
          <p:spPr>
            <a:xfrm>
              <a:off x="142906" y="844178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TextBox 30"/>
            <p:cNvSpPr txBox="1"/>
            <p:nvPr/>
          </p:nvSpPr>
          <p:spPr>
            <a:xfrm>
              <a:off x="142906" y="844178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pPr marL="0" marR="0" lvl="0" indent="0" algn="ctr" defTabSz="1600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33</a:t>
              </a: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/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врачебных амбулатории</a:t>
              </a: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9621947" y="4385171"/>
            <a:ext cx="2160000" cy="720000"/>
            <a:chOff x="142906" y="2163542"/>
            <a:chExt cx="3353721" cy="104803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6" name="Прямоугольник 35"/>
            <p:cNvSpPr/>
            <p:nvPr/>
          </p:nvSpPr>
          <p:spPr>
            <a:xfrm>
              <a:off x="142906" y="2163542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TextBox 37"/>
            <p:cNvSpPr txBox="1"/>
            <p:nvPr/>
          </p:nvSpPr>
          <p:spPr>
            <a:xfrm>
              <a:off x="142906" y="2163542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pPr marL="0" marR="0" lvl="0" indent="0" algn="ctr" defTabSz="1600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5</a:t>
              </a:r>
              <a:r>
                <a:rPr kumimoji="0" lang="ru-RU" sz="1400" b="0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/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станций скорой помощи</a:t>
              </a: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9629029" y="3433617"/>
            <a:ext cx="2160000" cy="720000"/>
            <a:chOff x="142906" y="3482905"/>
            <a:chExt cx="3353721" cy="104803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0" name="Прямоугольник 39"/>
            <p:cNvSpPr/>
            <p:nvPr/>
          </p:nvSpPr>
          <p:spPr>
            <a:xfrm>
              <a:off x="142906" y="3482905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TextBox 40"/>
            <p:cNvSpPr txBox="1"/>
            <p:nvPr/>
          </p:nvSpPr>
          <p:spPr>
            <a:xfrm>
              <a:off x="142906" y="3482905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pPr marL="0" marR="0" lvl="0" indent="0" algn="ctr" defTabSz="1600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13</a:t>
              </a:r>
              <a:r>
                <a:rPr kumimoji="0" lang="ru-RU" sz="14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/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</a:br>
              <a:r>
                <a:rPr kumimoji="0" 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стоматологических поликлиник </a:t>
              </a: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441263" y="4691636"/>
            <a:ext cx="2160000" cy="720000"/>
            <a:chOff x="3804964" y="844178"/>
            <a:chExt cx="3353721" cy="104803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3" name="Прямоугольник 42"/>
            <p:cNvSpPr/>
            <p:nvPr/>
          </p:nvSpPr>
          <p:spPr>
            <a:xfrm>
              <a:off x="3804964" y="844178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TextBox 43"/>
            <p:cNvSpPr txBox="1"/>
            <p:nvPr/>
          </p:nvSpPr>
          <p:spPr>
            <a:xfrm>
              <a:off x="3804964" y="844178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pPr marL="0" marR="0" lvl="0" indent="0" algn="ctr" defTabSz="1600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66+2</a:t>
              </a:r>
              <a:r>
                <a:rPr kumimoji="0" lang="ru-RU" sz="1400" b="0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/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ФАП+ФП</a:t>
              </a: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9621947" y="5246570"/>
            <a:ext cx="2160000" cy="720000"/>
            <a:chOff x="3804964" y="2163542"/>
            <a:chExt cx="3353721" cy="104803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6" name="Прямоугольник 45"/>
            <p:cNvSpPr/>
            <p:nvPr/>
          </p:nvSpPr>
          <p:spPr>
            <a:xfrm>
              <a:off x="3804964" y="2163542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TextBox 46"/>
            <p:cNvSpPr txBox="1"/>
            <p:nvPr/>
          </p:nvSpPr>
          <p:spPr>
            <a:xfrm>
              <a:off x="3804964" y="2163542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pPr marL="0" marR="0" lvl="0" indent="0" algn="ctr" defTabSz="1600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15</a:t>
              </a: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/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</a:br>
              <a:r>
                <a:rPr kumimoji="0" 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центров здоровья</a:t>
              </a: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9629029" y="2476941"/>
            <a:ext cx="2160000" cy="720000"/>
            <a:chOff x="3804964" y="3482905"/>
            <a:chExt cx="3353721" cy="104803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9" name="Прямоугольник 48"/>
            <p:cNvSpPr/>
            <p:nvPr/>
          </p:nvSpPr>
          <p:spPr>
            <a:xfrm>
              <a:off x="3804964" y="3482905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TextBox 49"/>
            <p:cNvSpPr txBox="1"/>
            <p:nvPr/>
          </p:nvSpPr>
          <p:spPr>
            <a:xfrm>
              <a:off x="3804964" y="3482905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pPr marL="0" marR="0" lvl="0" indent="0" algn="ctr" defTabSz="1600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9</a:t>
              </a: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/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медицинских организаций особого типа</a:t>
              </a: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444273" y="5643936"/>
            <a:ext cx="2160000" cy="720000"/>
            <a:chOff x="7467023" y="844178"/>
            <a:chExt cx="3353721" cy="104803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2" name="Прямоугольник 51"/>
            <p:cNvSpPr/>
            <p:nvPr/>
          </p:nvSpPr>
          <p:spPr>
            <a:xfrm>
              <a:off x="7467023" y="844178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TextBox 52"/>
            <p:cNvSpPr txBox="1"/>
            <p:nvPr/>
          </p:nvSpPr>
          <p:spPr>
            <a:xfrm>
              <a:off x="7467023" y="844178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pPr marL="0" marR="0" lvl="0" indent="0" algn="ctr" defTabSz="1600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18</a:t>
              </a: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/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участковых больниц</a:t>
              </a: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436967" y="3740082"/>
            <a:ext cx="2160000" cy="720000"/>
            <a:chOff x="7467023" y="2163542"/>
            <a:chExt cx="3353721" cy="104803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5" name="Прямоугольник 54"/>
            <p:cNvSpPr/>
            <p:nvPr/>
          </p:nvSpPr>
          <p:spPr>
            <a:xfrm>
              <a:off x="7467023" y="2163542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" name="TextBox 55"/>
            <p:cNvSpPr txBox="1"/>
            <p:nvPr/>
          </p:nvSpPr>
          <p:spPr>
            <a:xfrm>
              <a:off x="7467023" y="2163542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pPr marL="0" marR="0" lvl="0" indent="0" algn="ctr" defTabSz="1600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/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станция переливания крови</a:t>
              </a: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9629029" y="1522826"/>
            <a:ext cx="2160000" cy="720000"/>
            <a:chOff x="7467023" y="3482905"/>
            <a:chExt cx="3353721" cy="104803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8" name="Прямоугольник 57"/>
            <p:cNvSpPr/>
            <p:nvPr/>
          </p:nvSpPr>
          <p:spPr>
            <a:xfrm>
              <a:off x="7467023" y="3482905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TextBox 58"/>
            <p:cNvSpPr txBox="1"/>
            <p:nvPr/>
          </p:nvSpPr>
          <p:spPr>
            <a:xfrm>
              <a:off x="7467023" y="3482905"/>
              <a:ext cx="3353721" cy="1048038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pPr marL="0" marR="0" lvl="0" indent="0" algn="ctr" defTabSz="1600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10</a:t>
              </a: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/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диспансеров</a:t>
              </a:r>
            </a:p>
          </p:txBody>
        </p:sp>
      </p:grpSp>
      <p:graphicFrame>
        <p:nvGraphicFramePr>
          <p:cNvPr id="12" name="Схема 11"/>
          <p:cNvGraphicFramePr/>
          <p:nvPr>
            <p:extLst/>
          </p:nvPr>
        </p:nvGraphicFramePr>
        <p:xfrm>
          <a:off x="3284332" y="2313673"/>
          <a:ext cx="5736503" cy="4180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0" name="Группа 59"/>
          <p:cNvGrpSpPr/>
          <p:nvPr/>
        </p:nvGrpSpPr>
        <p:grpSpPr>
          <a:xfrm>
            <a:off x="3543234" y="3047091"/>
            <a:ext cx="5097428" cy="583200"/>
            <a:chOff x="0" y="368272"/>
            <a:chExt cx="6372337" cy="867111"/>
          </a:xfrm>
          <a:solidFill>
            <a:schemeClr val="bg1">
              <a:alpha val="80000"/>
            </a:schemeClr>
          </a:solidFill>
        </p:grpSpPr>
        <p:sp>
          <p:nvSpPr>
            <p:cNvPr id="61" name="Скругленный прямоугольник 60"/>
            <p:cNvSpPr/>
            <p:nvPr/>
          </p:nvSpPr>
          <p:spPr>
            <a:xfrm>
              <a:off x="0" y="368272"/>
              <a:ext cx="6372337" cy="867111"/>
            </a:xfrm>
            <a:prstGeom prst="roundRect">
              <a:avLst/>
            </a:prstGeom>
            <a:grp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62" name="Скругленный прямоугольник 4"/>
            <p:cNvSpPr txBox="1"/>
            <p:nvPr/>
          </p:nvSpPr>
          <p:spPr>
            <a:xfrm>
              <a:off x="42329" y="410601"/>
              <a:ext cx="6287679" cy="78245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 й 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уровень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/>
              </a:r>
              <a:b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специализированная и высокотехнологичная помощь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3201460" y="4383021"/>
            <a:ext cx="5780974" cy="583665"/>
            <a:chOff x="0" y="1343773"/>
            <a:chExt cx="6372337" cy="867111"/>
          </a:xfrm>
          <a:solidFill>
            <a:schemeClr val="bg1">
              <a:alpha val="80000"/>
            </a:schemeClr>
          </a:solidFill>
        </p:grpSpPr>
        <p:sp>
          <p:nvSpPr>
            <p:cNvPr id="64" name="Скругленный прямоугольник 63"/>
            <p:cNvSpPr/>
            <p:nvPr/>
          </p:nvSpPr>
          <p:spPr>
            <a:xfrm>
              <a:off x="0" y="1343773"/>
              <a:ext cx="6372337" cy="867111"/>
            </a:xfrm>
            <a:prstGeom prst="roundRect">
              <a:avLst/>
            </a:prstGeom>
            <a:grp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65" name="Скругленный прямоугольник 4"/>
            <p:cNvSpPr txBox="1"/>
            <p:nvPr/>
          </p:nvSpPr>
          <p:spPr>
            <a:xfrm>
              <a:off x="42329" y="1386102"/>
              <a:ext cx="6287679" cy="78245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 й 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уровень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/>
              </a:r>
              <a:b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первичная медико-санитарная и специализированная помощь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2905780" y="5756004"/>
            <a:ext cx="6372337" cy="583200"/>
            <a:chOff x="0" y="2319273"/>
            <a:chExt cx="6372337" cy="867111"/>
          </a:xfrm>
          <a:solidFill>
            <a:schemeClr val="bg1">
              <a:alpha val="80000"/>
            </a:schemeClr>
          </a:solidFill>
        </p:grpSpPr>
        <p:sp>
          <p:nvSpPr>
            <p:cNvPr id="67" name="Скругленный прямоугольник 66"/>
            <p:cNvSpPr/>
            <p:nvPr/>
          </p:nvSpPr>
          <p:spPr>
            <a:xfrm>
              <a:off x="0" y="2319273"/>
              <a:ext cx="6372337" cy="867111"/>
            </a:xfrm>
            <a:prstGeom prst="roundRect">
              <a:avLst/>
            </a:prstGeom>
            <a:grp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68" name="Скругленный прямоугольник 4"/>
            <p:cNvSpPr txBox="1"/>
            <p:nvPr/>
          </p:nvSpPr>
          <p:spPr>
            <a:xfrm>
              <a:off x="42329" y="2361602"/>
              <a:ext cx="6287679" cy="78245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 й 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уровень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/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первичная медико-санитарная помощь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5847050" y="5178305"/>
            <a:ext cx="61106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46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5847050" y="3815070"/>
            <a:ext cx="61106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9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847050" y="2593784"/>
            <a:ext cx="61106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17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73" name="Группа 72"/>
          <p:cNvGrpSpPr/>
          <p:nvPr/>
        </p:nvGrpSpPr>
        <p:grpSpPr>
          <a:xfrm>
            <a:off x="371475" y="1300643"/>
            <a:ext cx="1569179" cy="1107042"/>
            <a:chOff x="142906" y="844178"/>
            <a:chExt cx="3353721" cy="104803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4" name="Прямоугольник 73"/>
            <p:cNvSpPr/>
            <p:nvPr/>
          </p:nvSpPr>
          <p:spPr>
            <a:xfrm>
              <a:off x="142906" y="844178"/>
              <a:ext cx="3353721" cy="1048038"/>
            </a:xfrm>
            <a:prstGeom prst="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75" name="TextBox 74"/>
            <p:cNvSpPr txBox="1"/>
            <p:nvPr/>
          </p:nvSpPr>
          <p:spPr>
            <a:xfrm>
              <a:off x="142906" y="844178"/>
              <a:ext cx="3353721" cy="1048038"/>
            </a:xfrm>
            <a:prstGeom prst="rect">
              <a:avLst/>
            </a:prstGeom>
            <a:solidFill>
              <a:schemeClr val="accent2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spcFirstLastPara="0" vert="horz" wrap="square" lIns="72000" tIns="72000" rIns="72000" bIns="72000" numCol="1" spcCol="1270" anchor="ctr" anchorCtr="0">
              <a:noAutofit/>
            </a:bodyPr>
            <a:lstStyle/>
            <a:p>
              <a:pPr marL="0" marR="0" lvl="0" indent="0" algn="ctr" defTabSz="1600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92</a:t>
              </a:r>
              <a:endParaRPr kumimoji="0" lang="ru-RU" sz="7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79" name="Скругленный прямоугольник 78"/>
          <p:cNvSpPr/>
          <p:nvPr/>
        </p:nvSpPr>
        <p:spPr>
          <a:xfrm>
            <a:off x="8798478" y="-15192"/>
            <a:ext cx="3022572" cy="48033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0" name="Дуга 79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8516271" y="-75376"/>
            <a:ext cx="35665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 системы здравоохранения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0198" y="344721"/>
            <a:ext cx="788431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Сеть медицинских организаций</a:t>
            </a:r>
            <a:b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Ханты-Мансийского автономного </a:t>
            </a:r>
            <a:r>
              <a:rPr lang="ru-RU" sz="2400" b="1" kern="100" spc="-68" dirty="0" smtClean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округа – Югры </a:t>
            </a: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lang="ru-RU" sz="2400" b="1" kern="100" spc="-68" dirty="0">
              <a:solidFill>
                <a:schemeClr val="accent2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ABD8B-5137-4A1E-B36A-1442512D57C0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467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Прямоугольник 87"/>
          <p:cNvSpPr/>
          <p:nvPr/>
        </p:nvSpPr>
        <p:spPr>
          <a:xfrm>
            <a:off x="282401" y="1378850"/>
            <a:ext cx="2225421" cy="19972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8798478" y="-15192"/>
            <a:ext cx="3022572" cy="48033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0" name="Дуга 79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8516271" y="-75376"/>
            <a:ext cx="35665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 системы здравоохранения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0198" y="344721"/>
            <a:ext cx="7884310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Кадровое обеспечение  </a:t>
            </a:r>
            <a:b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000" b="1" kern="100" spc="-68" dirty="0">
                <a:solidFill>
                  <a:schemeClr val="accent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(количество врачей абс.) </a:t>
            </a: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lang="ru-RU" sz="2400" b="1" kern="100" spc="-68" dirty="0">
              <a:solidFill>
                <a:schemeClr val="accent2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441922" y="6205537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6</a:t>
            </a:fld>
            <a:endParaRPr lang="ru-RU" dirty="0"/>
          </a:p>
        </p:txBody>
      </p:sp>
      <p:sp>
        <p:nvSpPr>
          <p:cNvPr id="86" name="Прямоугольник с двумя скругленными соседними углами 85"/>
          <p:cNvSpPr/>
          <p:nvPr/>
        </p:nvSpPr>
        <p:spPr>
          <a:xfrm>
            <a:off x="7095744" y="1378850"/>
            <a:ext cx="3996293" cy="547915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22000">
                <a:schemeClr val="accent2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7" name="Прямоугольник 86"/>
          <p:cNvSpPr/>
          <p:nvPr/>
        </p:nvSpPr>
        <p:spPr>
          <a:xfrm>
            <a:off x="1417686" y="2000424"/>
            <a:ext cx="9674351" cy="45242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0" name="Picture 2" descr="Сургутский клинический перинатальный центр занесли на Доску Почета города Сургута 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9" t="34543" r="3986" b="15573"/>
          <a:stretch/>
        </p:blipFill>
        <p:spPr bwMode="auto">
          <a:xfrm>
            <a:off x="371475" y="1257117"/>
            <a:ext cx="6001284" cy="199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4206369176"/>
              </p:ext>
            </p:extLst>
          </p:nvPr>
        </p:nvGraphicFramePr>
        <p:xfrm>
          <a:off x="1417687" y="2563158"/>
          <a:ext cx="8017075" cy="1427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216636337"/>
              </p:ext>
            </p:extLst>
          </p:nvPr>
        </p:nvGraphicFramePr>
        <p:xfrm>
          <a:off x="1417687" y="3257612"/>
          <a:ext cx="8128000" cy="3260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9080358" y="2747392"/>
            <a:ext cx="292608" cy="2926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431289" y="2701446"/>
            <a:ext cx="20106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врачи (всего)</a:t>
            </a:r>
            <a:endParaRPr lang="ru-RU" sz="1600" dirty="0"/>
          </a:p>
        </p:txBody>
      </p:sp>
      <p:sp>
        <p:nvSpPr>
          <p:cNvPr id="89" name="Прямоугольник 88"/>
          <p:cNvSpPr/>
          <p:nvPr/>
        </p:nvSpPr>
        <p:spPr>
          <a:xfrm>
            <a:off x="9080358" y="3295110"/>
            <a:ext cx="292608" cy="2926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0" name="Прямоугольник 89"/>
          <p:cNvSpPr/>
          <p:nvPr/>
        </p:nvSpPr>
        <p:spPr>
          <a:xfrm>
            <a:off x="9431289" y="3168903"/>
            <a:ext cx="17916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врачи амбулаторного звена</a:t>
            </a:r>
            <a:endParaRPr lang="ru-RU" sz="1600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9080358" y="4192128"/>
            <a:ext cx="292608" cy="2926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9431289" y="4127773"/>
            <a:ext cx="17916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врачи стационаров</a:t>
            </a:r>
            <a:endParaRPr lang="ru-RU" sz="1600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9080358" y="4846629"/>
            <a:ext cx="292608" cy="2926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4" name="Прямоугольник 93"/>
          <p:cNvSpPr/>
          <p:nvPr/>
        </p:nvSpPr>
        <p:spPr>
          <a:xfrm>
            <a:off x="9431289" y="4719707"/>
            <a:ext cx="17916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частковые врачи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85950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Скругленный прямоугольник 122"/>
          <p:cNvSpPr/>
          <p:nvPr/>
        </p:nvSpPr>
        <p:spPr>
          <a:xfrm>
            <a:off x="8798478" y="-15192"/>
            <a:ext cx="3022572" cy="480332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4" name="Дуга 123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3763151" y="1550305"/>
            <a:ext cx="4915749" cy="505667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88932" y="1597831"/>
            <a:ext cx="3742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102686"/>
                </a:solidFill>
                <a:latin typeface="Arial Narrow" panose="020B0606020202030204" pitchFamily="34" charset="0"/>
              </a:rPr>
              <a:t>Медицинские округа оказания СМП (5)</a:t>
            </a: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-123944" y="1406537"/>
            <a:ext cx="7143984" cy="1026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8798478" y="23337"/>
            <a:ext cx="30225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Скорая медицинская помощь</a:t>
            </a:r>
          </a:p>
        </p:txBody>
      </p:sp>
      <p:sp>
        <p:nvSpPr>
          <p:cNvPr id="61" name="Заголовок 1"/>
          <p:cNvSpPr txBox="1">
            <a:spLocks/>
          </p:cNvSpPr>
          <p:nvPr/>
        </p:nvSpPr>
        <p:spPr>
          <a:xfrm>
            <a:off x="701424" y="3013062"/>
            <a:ext cx="4324078" cy="2685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endParaRPr lang="ru-RU" sz="1800" dirty="0">
              <a:solidFill>
                <a:srgbClr val="102686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44276" y="2716784"/>
            <a:ext cx="92044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102686"/>
                </a:solidFill>
                <a:latin typeface="Arial Narrow" panose="020B0606020202030204" pitchFamily="34" charset="0"/>
              </a:rPr>
              <a:t>Нягань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56177" y="3359385"/>
            <a:ext cx="194636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102686"/>
                </a:solidFill>
                <a:latin typeface="Arial Narrow" panose="020B0606020202030204" pitchFamily="34" charset="0"/>
              </a:rPr>
              <a:t>Ханты-Мансийск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045564" y="4009323"/>
            <a:ext cx="159210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102686"/>
                </a:solidFill>
                <a:latin typeface="Arial Narrow" panose="020B0606020202030204" pitchFamily="34" charset="0"/>
              </a:rPr>
              <a:t>Нефтеюганск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044276" y="4659261"/>
            <a:ext cx="8899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102686"/>
                </a:solidFill>
                <a:latin typeface="Arial Narrow" panose="020B0606020202030204" pitchFamily="34" charset="0"/>
              </a:rPr>
              <a:t>Сургут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1044958" y="5309199"/>
            <a:ext cx="181812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102686"/>
                </a:solidFill>
                <a:latin typeface="Arial Narrow" panose="020B0606020202030204" pitchFamily="34" charset="0"/>
              </a:rPr>
              <a:t>Нижневартовск</a:t>
            </a:r>
          </a:p>
        </p:txBody>
      </p:sp>
      <p:sp>
        <p:nvSpPr>
          <p:cNvPr id="68" name="Овал 67"/>
          <p:cNvSpPr/>
          <p:nvPr/>
        </p:nvSpPr>
        <p:spPr>
          <a:xfrm>
            <a:off x="418945" y="2795955"/>
            <a:ext cx="455445" cy="455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102686"/>
              </a:solidFill>
            </a:endParaRPr>
          </a:p>
        </p:txBody>
      </p:sp>
      <p:sp>
        <p:nvSpPr>
          <p:cNvPr id="62" name="Овал 61">
            <a:extLst>
              <a:ext uri="{FF2B5EF4-FFF2-40B4-BE49-F238E27FC236}">
                <a16:creationId xmlns:a16="http://schemas.microsoft.com/office/drawing/2014/main" xmlns="" id="{9A0EABC6-1475-6149-89E8-0FF7031C1E34}"/>
              </a:ext>
            </a:extLst>
          </p:cNvPr>
          <p:cNvSpPr/>
          <p:nvPr/>
        </p:nvSpPr>
        <p:spPr>
          <a:xfrm>
            <a:off x="516450" y="2905763"/>
            <a:ext cx="237600" cy="23917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102686"/>
              </a:solidFill>
            </a:endParaRPr>
          </a:p>
        </p:txBody>
      </p:sp>
      <p:sp>
        <p:nvSpPr>
          <p:cNvPr id="69" name="Овал 68"/>
          <p:cNvSpPr/>
          <p:nvPr/>
        </p:nvSpPr>
        <p:spPr>
          <a:xfrm>
            <a:off x="418945" y="3428832"/>
            <a:ext cx="455445" cy="455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102686"/>
              </a:solidFill>
            </a:endParaRPr>
          </a:p>
        </p:txBody>
      </p:sp>
      <p:sp>
        <p:nvSpPr>
          <p:cNvPr id="70" name="Овал 69">
            <a:extLst>
              <a:ext uri="{FF2B5EF4-FFF2-40B4-BE49-F238E27FC236}">
                <a16:creationId xmlns:a16="http://schemas.microsoft.com/office/drawing/2014/main" xmlns="" id="{9A0EABC6-1475-6149-89E8-0FF7031C1E34}"/>
              </a:ext>
            </a:extLst>
          </p:cNvPr>
          <p:cNvSpPr/>
          <p:nvPr/>
        </p:nvSpPr>
        <p:spPr>
          <a:xfrm>
            <a:off x="516450" y="3538640"/>
            <a:ext cx="237600" cy="23917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102686"/>
              </a:solidFill>
            </a:endParaRPr>
          </a:p>
        </p:txBody>
      </p:sp>
      <p:sp>
        <p:nvSpPr>
          <p:cNvPr id="71" name="Овал 70"/>
          <p:cNvSpPr/>
          <p:nvPr/>
        </p:nvSpPr>
        <p:spPr>
          <a:xfrm>
            <a:off x="418945" y="4061709"/>
            <a:ext cx="455445" cy="455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102686"/>
              </a:solidFill>
            </a:endParaRPr>
          </a:p>
        </p:txBody>
      </p:sp>
      <p:sp>
        <p:nvSpPr>
          <p:cNvPr id="72" name="Овал 71">
            <a:extLst>
              <a:ext uri="{FF2B5EF4-FFF2-40B4-BE49-F238E27FC236}">
                <a16:creationId xmlns:a16="http://schemas.microsoft.com/office/drawing/2014/main" xmlns="" id="{9A0EABC6-1475-6149-89E8-0FF7031C1E34}"/>
              </a:ext>
            </a:extLst>
          </p:cNvPr>
          <p:cNvSpPr/>
          <p:nvPr/>
        </p:nvSpPr>
        <p:spPr>
          <a:xfrm>
            <a:off x="516450" y="4171517"/>
            <a:ext cx="237600" cy="239177"/>
          </a:xfrm>
          <a:prstGeom prst="ellipse">
            <a:avLst/>
          </a:prstGeom>
          <a:solidFill>
            <a:srgbClr val="FA82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102686"/>
              </a:solidFill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418945" y="4698921"/>
            <a:ext cx="455445" cy="455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102686"/>
              </a:solidFill>
            </a:endParaRPr>
          </a:p>
        </p:txBody>
      </p:sp>
      <p:sp>
        <p:nvSpPr>
          <p:cNvPr id="76" name="Овал 75">
            <a:extLst>
              <a:ext uri="{FF2B5EF4-FFF2-40B4-BE49-F238E27FC236}">
                <a16:creationId xmlns:a16="http://schemas.microsoft.com/office/drawing/2014/main" xmlns="" id="{9A0EABC6-1475-6149-89E8-0FF7031C1E34}"/>
              </a:ext>
            </a:extLst>
          </p:cNvPr>
          <p:cNvSpPr/>
          <p:nvPr/>
        </p:nvSpPr>
        <p:spPr>
          <a:xfrm>
            <a:off x="516450" y="4808729"/>
            <a:ext cx="237600" cy="239177"/>
          </a:xfrm>
          <a:prstGeom prst="ellipse">
            <a:avLst/>
          </a:prstGeom>
          <a:solidFill>
            <a:srgbClr val="FF54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102686"/>
              </a:solidFill>
            </a:endParaRPr>
          </a:p>
        </p:txBody>
      </p:sp>
      <p:sp>
        <p:nvSpPr>
          <p:cNvPr id="77" name="Овал 76"/>
          <p:cNvSpPr/>
          <p:nvPr/>
        </p:nvSpPr>
        <p:spPr>
          <a:xfrm>
            <a:off x="418945" y="5331798"/>
            <a:ext cx="455445" cy="455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102686"/>
              </a:solidFill>
            </a:endParaRPr>
          </a:p>
        </p:txBody>
      </p:sp>
      <p:sp>
        <p:nvSpPr>
          <p:cNvPr id="78" name="Овал 77">
            <a:extLst>
              <a:ext uri="{FF2B5EF4-FFF2-40B4-BE49-F238E27FC236}">
                <a16:creationId xmlns:a16="http://schemas.microsoft.com/office/drawing/2014/main" xmlns="" id="{9A0EABC6-1475-6149-89E8-0FF7031C1E34}"/>
              </a:ext>
            </a:extLst>
          </p:cNvPr>
          <p:cNvSpPr/>
          <p:nvPr/>
        </p:nvSpPr>
        <p:spPr>
          <a:xfrm>
            <a:off x="516450" y="5441606"/>
            <a:ext cx="237600" cy="23917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102686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267874" y="1296194"/>
            <a:ext cx="8740994" cy="5228431"/>
            <a:chOff x="3279775" y="955496"/>
            <a:chExt cx="8740994" cy="5228431"/>
          </a:xfrm>
        </p:grpSpPr>
        <p:pic>
          <p:nvPicPr>
            <p:cNvPr id="7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9775" y="955496"/>
              <a:ext cx="8740994" cy="52284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4" name="Прямоугольник 73"/>
            <p:cNvSpPr/>
            <p:nvPr/>
          </p:nvSpPr>
          <p:spPr>
            <a:xfrm>
              <a:off x="3988076" y="2977256"/>
              <a:ext cx="93115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b="1" dirty="0">
                  <a:latin typeface="Arial Narrow" panose="020B0606020202030204" pitchFamily="34" charset="0"/>
                </a:rPr>
                <a:t>211 544 чел.</a:t>
              </a:r>
            </a:p>
          </p:txBody>
        </p:sp>
        <p:sp>
          <p:nvSpPr>
            <p:cNvPr id="94" name="Прямоугольник 93"/>
            <p:cNvSpPr/>
            <p:nvPr/>
          </p:nvSpPr>
          <p:spPr>
            <a:xfrm>
              <a:off x="6942704" y="4827437"/>
              <a:ext cx="9733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b="1" dirty="0">
                  <a:latin typeface="Arial Narrow" panose="020B0606020202030204" pitchFamily="34" charset="0"/>
                </a:rPr>
                <a:t> 212 170 чел.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6143285" y="3222799"/>
              <a:ext cx="938077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ru-RU"/>
              </a:defPPr>
              <a:lvl1pPr>
                <a:defRPr sz="1200" b="1">
                  <a:latin typeface="Arial Narrow" panose="020B0606020202030204" pitchFamily="34" charset="0"/>
                </a:defRPr>
              </a:lvl1pPr>
            </a:lstStyle>
            <a:p>
              <a:r>
                <a:rPr lang="ru-RU" dirty="0"/>
                <a:t>213 859 чел.</a:t>
              </a:r>
            </a:p>
            <a:p>
              <a:endParaRPr lang="ru-RU" dirty="0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7305957" y="3552645"/>
              <a:ext cx="9733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ru-RU"/>
              </a:defPPr>
              <a:lvl1pPr>
                <a:defRPr sz="1200" b="1">
                  <a:latin typeface="Arial Narrow" panose="020B0606020202030204" pitchFamily="34" charset="0"/>
                </a:defRPr>
              </a:lvl1pPr>
            </a:lstStyle>
            <a:p>
              <a:r>
                <a:rPr lang="ru-RU" dirty="0"/>
                <a:t> 549 276 чел.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9495563" y="3829454"/>
              <a:ext cx="938077" cy="27699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ru-RU"/>
              </a:defPPr>
              <a:lvl1pPr>
                <a:defRPr sz="1200" b="1">
                  <a:latin typeface="Arial Narrow" panose="020B0606020202030204" pitchFamily="34" charset="0"/>
                </a:defRPr>
              </a:lvl1pPr>
            </a:lstStyle>
            <a:p>
              <a:r>
                <a:rPr lang="ru-RU" dirty="0"/>
                <a:t>439 721 чел.</a:t>
              </a:r>
            </a:p>
          </p:txBody>
        </p:sp>
        <p:pic>
          <p:nvPicPr>
            <p:cNvPr id="98" name="Рисунок 9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04911" y="3619758"/>
              <a:ext cx="329213" cy="323116"/>
            </a:xfrm>
            <a:prstGeom prst="rect">
              <a:avLst/>
            </a:prstGeom>
          </p:spPr>
        </p:pic>
        <p:pic>
          <p:nvPicPr>
            <p:cNvPr id="99" name="Рисунок 9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20324" y="4485925"/>
              <a:ext cx="329213" cy="323116"/>
            </a:xfrm>
            <a:prstGeom prst="rect">
              <a:avLst/>
            </a:prstGeom>
          </p:spPr>
        </p:pic>
        <p:pic>
          <p:nvPicPr>
            <p:cNvPr id="100" name="Рисунок 9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99998" y="4286300"/>
              <a:ext cx="329213" cy="323116"/>
            </a:xfrm>
            <a:prstGeom prst="rect">
              <a:avLst/>
            </a:prstGeom>
          </p:spPr>
        </p:pic>
        <p:pic>
          <p:nvPicPr>
            <p:cNvPr id="101" name="Рисунок 10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51441" y="4324367"/>
              <a:ext cx="329213" cy="323116"/>
            </a:xfrm>
            <a:prstGeom prst="rect">
              <a:avLst/>
            </a:prstGeom>
          </p:spPr>
        </p:pic>
        <p:pic>
          <p:nvPicPr>
            <p:cNvPr id="102" name="Рисунок 10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42164" y="4479183"/>
              <a:ext cx="329213" cy="323116"/>
            </a:xfrm>
            <a:prstGeom prst="rect">
              <a:avLst/>
            </a:prstGeom>
          </p:spPr>
        </p:pic>
        <p:pic>
          <p:nvPicPr>
            <p:cNvPr id="103" name="Рисунок 10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04911" y="3210017"/>
              <a:ext cx="359695" cy="359695"/>
            </a:xfrm>
            <a:prstGeom prst="rect">
              <a:avLst/>
            </a:prstGeom>
          </p:spPr>
        </p:pic>
        <p:pic>
          <p:nvPicPr>
            <p:cNvPr id="104" name="Рисунок 10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58676" y="4128022"/>
              <a:ext cx="359695" cy="359695"/>
            </a:xfrm>
            <a:prstGeom prst="rect">
              <a:avLst/>
            </a:prstGeom>
          </p:spPr>
        </p:pic>
        <p:pic>
          <p:nvPicPr>
            <p:cNvPr id="105" name="Рисунок 10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51441" y="3976219"/>
              <a:ext cx="359695" cy="359695"/>
            </a:xfrm>
            <a:prstGeom prst="rect">
              <a:avLst/>
            </a:prstGeom>
          </p:spPr>
        </p:pic>
        <p:pic>
          <p:nvPicPr>
            <p:cNvPr id="106" name="Рисунок 10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32613" y="4088163"/>
              <a:ext cx="359695" cy="359695"/>
            </a:xfrm>
            <a:prstGeom prst="rect">
              <a:avLst/>
            </a:prstGeom>
          </p:spPr>
        </p:pic>
        <p:pic>
          <p:nvPicPr>
            <p:cNvPr id="107" name="Рисунок 10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54710" y="2117169"/>
              <a:ext cx="359695" cy="359695"/>
            </a:xfrm>
            <a:prstGeom prst="rect">
              <a:avLst/>
            </a:prstGeom>
          </p:spPr>
        </p:pic>
        <p:sp>
          <p:nvSpPr>
            <p:cNvPr id="108" name="TextBox 107"/>
            <p:cNvSpPr txBox="1"/>
            <p:nvPr/>
          </p:nvSpPr>
          <p:spPr>
            <a:xfrm>
              <a:off x="4454710" y="2348050"/>
              <a:ext cx="51328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00" dirty="0">
                  <a:latin typeface="Arial Narrow" panose="020B0606020202030204" pitchFamily="34" charset="0"/>
                </a:rPr>
                <a:t>Березово</a:t>
              </a:r>
            </a:p>
          </p:txBody>
        </p:sp>
        <p:pic>
          <p:nvPicPr>
            <p:cNvPr id="109" name="Рисунок 10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28182" y="4156067"/>
              <a:ext cx="262151" cy="323116"/>
            </a:xfrm>
            <a:prstGeom prst="rect">
              <a:avLst/>
            </a:prstGeom>
          </p:spPr>
        </p:pic>
        <p:pic>
          <p:nvPicPr>
            <p:cNvPr id="110" name="Рисунок 10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43550" y="4347794"/>
              <a:ext cx="262151" cy="323116"/>
            </a:xfrm>
            <a:prstGeom prst="rect">
              <a:avLst/>
            </a:prstGeom>
          </p:spPr>
        </p:pic>
        <p:pic>
          <p:nvPicPr>
            <p:cNvPr id="111" name="Рисунок 1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650072" y="4835698"/>
              <a:ext cx="262151" cy="323116"/>
            </a:xfrm>
            <a:prstGeom prst="rect">
              <a:avLst/>
            </a:prstGeom>
          </p:spPr>
        </p:pic>
        <p:pic>
          <p:nvPicPr>
            <p:cNvPr id="112" name="Рисунок 11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82277" y="4266869"/>
              <a:ext cx="262151" cy="323116"/>
            </a:xfrm>
            <a:prstGeom prst="rect">
              <a:avLst/>
            </a:prstGeom>
          </p:spPr>
        </p:pic>
        <p:pic>
          <p:nvPicPr>
            <p:cNvPr id="113" name="Рисунок 1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197644" y="4106453"/>
              <a:ext cx="262151" cy="323116"/>
            </a:xfrm>
            <a:prstGeom prst="rect">
              <a:avLst/>
            </a:prstGeom>
          </p:spPr>
        </p:pic>
        <p:grpSp>
          <p:nvGrpSpPr>
            <p:cNvPr id="114" name="Группа 113"/>
            <p:cNvGrpSpPr/>
            <p:nvPr/>
          </p:nvGrpSpPr>
          <p:grpSpPr>
            <a:xfrm>
              <a:off x="6539857" y="3838674"/>
              <a:ext cx="407386" cy="552881"/>
              <a:chOff x="1691680" y="2852936"/>
              <a:chExt cx="1008112" cy="1368152"/>
            </a:xfrm>
          </p:grpSpPr>
          <p:sp>
            <p:nvSpPr>
              <p:cNvPr id="115" name="Прямоугольник 114"/>
              <p:cNvSpPr/>
              <p:nvPr/>
            </p:nvSpPr>
            <p:spPr>
              <a:xfrm>
                <a:off x="1691680" y="2852936"/>
                <a:ext cx="1008112" cy="504056"/>
              </a:xfrm>
              <a:prstGeom prst="rect">
                <a:avLst/>
              </a:prstGeom>
              <a:noFill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atin typeface="Arial Narrow" panose="020B0606020202030204" pitchFamily="34" charset="0"/>
                </a:endParaRPr>
              </a:p>
            </p:txBody>
          </p:sp>
          <p:cxnSp>
            <p:nvCxnSpPr>
              <p:cNvPr id="116" name="Прямая соединительная линия 115"/>
              <p:cNvCxnSpPr/>
              <p:nvPr/>
            </p:nvCxnSpPr>
            <p:spPr>
              <a:xfrm>
                <a:off x="1691680" y="2852936"/>
                <a:ext cx="0" cy="1368152"/>
              </a:xfrm>
              <a:prstGeom prst="line">
                <a:avLst/>
              </a:prstGeom>
              <a:ln w="254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Крест 116"/>
              <p:cNvSpPr/>
              <p:nvPr/>
            </p:nvSpPr>
            <p:spPr>
              <a:xfrm>
                <a:off x="2087724" y="2996952"/>
                <a:ext cx="216024" cy="216024"/>
              </a:xfrm>
              <a:prstGeom prst="plus">
                <a:avLst/>
              </a:prstGeom>
              <a:ln w="1270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atin typeface="Arial Narrow" panose="020B0606020202030204" pitchFamily="34" charset="0"/>
                </a:endParaRPr>
              </a:p>
            </p:txBody>
          </p:sp>
        </p:grpSp>
      </p:grpSp>
      <p:sp>
        <p:nvSpPr>
          <p:cNvPr id="90" name="Прямоугольник 89"/>
          <p:cNvSpPr/>
          <p:nvPr/>
        </p:nvSpPr>
        <p:spPr>
          <a:xfrm>
            <a:off x="8447894" y="992612"/>
            <a:ext cx="3354119" cy="1891530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82" name="Группа 81"/>
          <p:cNvGrpSpPr/>
          <p:nvPr/>
        </p:nvGrpSpPr>
        <p:grpSpPr>
          <a:xfrm>
            <a:off x="8657802" y="1415710"/>
            <a:ext cx="201314" cy="197905"/>
            <a:chOff x="6480200" y="6309320"/>
            <a:chExt cx="252016" cy="247749"/>
          </a:xfrm>
        </p:grpSpPr>
        <p:sp>
          <p:nvSpPr>
            <p:cNvPr id="83" name="Прямоугольник 82"/>
            <p:cNvSpPr/>
            <p:nvPr/>
          </p:nvSpPr>
          <p:spPr>
            <a:xfrm>
              <a:off x="6480200" y="6309320"/>
              <a:ext cx="252016" cy="144016"/>
            </a:xfrm>
            <a:prstGeom prst="rect">
              <a:avLst/>
            </a:prstGeom>
            <a:noFill/>
            <a:ln w="15875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+</a:t>
              </a:r>
              <a:endParaRPr lang="ru-RU" sz="1200" dirty="0">
                <a:solidFill>
                  <a:srgbClr val="FF000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84" name="Овал 83"/>
            <p:cNvSpPr/>
            <p:nvPr/>
          </p:nvSpPr>
          <p:spPr>
            <a:xfrm>
              <a:off x="6480200" y="6453336"/>
              <a:ext cx="103585" cy="103585"/>
            </a:xfrm>
            <a:prstGeom prst="ellipse">
              <a:avLst/>
            </a:prstGeom>
            <a:noFill/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Arial Narrow" panose="020B0606020202030204" pitchFamily="34" charset="0"/>
              </a:endParaRPr>
            </a:p>
          </p:txBody>
        </p:sp>
        <p:sp>
          <p:nvSpPr>
            <p:cNvPr id="85" name="Овал 84"/>
            <p:cNvSpPr/>
            <p:nvPr/>
          </p:nvSpPr>
          <p:spPr>
            <a:xfrm>
              <a:off x="6624016" y="6453484"/>
              <a:ext cx="103585" cy="103585"/>
            </a:xfrm>
            <a:prstGeom prst="ellipse">
              <a:avLst/>
            </a:prstGeom>
            <a:noFill/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8657802" y="1769694"/>
            <a:ext cx="197627" cy="231990"/>
            <a:chOff x="1691680" y="2852936"/>
            <a:chExt cx="1008112" cy="1368152"/>
          </a:xfrm>
        </p:grpSpPr>
        <p:sp>
          <p:nvSpPr>
            <p:cNvPr id="87" name="Прямоугольник 86"/>
            <p:cNvSpPr/>
            <p:nvPr/>
          </p:nvSpPr>
          <p:spPr>
            <a:xfrm>
              <a:off x="1691680" y="2852936"/>
              <a:ext cx="1008112" cy="504056"/>
            </a:xfrm>
            <a:prstGeom prst="rect">
              <a:avLst/>
            </a:prstGeom>
            <a:no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Arial Narrow" panose="020B0606020202030204" pitchFamily="34" charset="0"/>
              </a:endParaRPr>
            </a:p>
          </p:txBody>
        </p:sp>
        <p:cxnSp>
          <p:nvCxnSpPr>
            <p:cNvPr id="88" name="Прямая соединительная линия 87"/>
            <p:cNvCxnSpPr/>
            <p:nvPr/>
          </p:nvCxnSpPr>
          <p:spPr>
            <a:xfrm>
              <a:off x="1691680" y="2852936"/>
              <a:ext cx="0" cy="1368152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Крест 88"/>
            <p:cNvSpPr/>
            <p:nvPr/>
          </p:nvSpPr>
          <p:spPr>
            <a:xfrm>
              <a:off x="2087724" y="2996952"/>
              <a:ext cx="216024" cy="216024"/>
            </a:xfrm>
            <a:prstGeom prst="plus">
              <a:avLst/>
            </a:prstGeom>
            <a:ln w="127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91" name="Прямоугольник 90"/>
          <p:cNvSpPr/>
          <p:nvPr/>
        </p:nvSpPr>
        <p:spPr>
          <a:xfrm>
            <a:off x="9199871" y="1033970"/>
            <a:ext cx="128112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dirty="0">
                <a:latin typeface="Arial Narrow" panose="020B0606020202030204" pitchFamily="34" charset="0"/>
              </a:rPr>
              <a:t>Станция СМП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9209660" y="1366564"/>
            <a:ext cx="1919115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dirty="0">
                <a:latin typeface="Arial Narrow" panose="020B0606020202030204" pitchFamily="34" charset="0"/>
              </a:rPr>
              <a:t>Трассовый пункт ЦМК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9243992" y="2036413"/>
            <a:ext cx="25321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dirty="0">
                <a:latin typeface="Arial Narrow" panose="020B0606020202030204" pitchFamily="34" charset="0"/>
              </a:rPr>
              <a:t>Филиал центра медицины катастроф с отделением санитарной авиации 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9240692" y="1695971"/>
            <a:ext cx="2390398" cy="3231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>
              <a:lnSpc>
                <a:spcPts val="1800"/>
              </a:lnSpc>
              <a:defRPr sz="1600">
                <a:latin typeface="Arial Narrow" panose="020B0606020202030204" pitchFamily="34" charset="0"/>
              </a:defRPr>
            </a:lvl1pPr>
          </a:lstStyle>
          <a:p>
            <a:r>
              <a:rPr lang="ru-RU" dirty="0"/>
              <a:t>Центр медицины катастроф</a:t>
            </a:r>
          </a:p>
        </p:txBody>
      </p:sp>
      <p:sp>
        <p:nvSpPr>
          <p:cNvPr id="80" name="Блок-схема: ИЛИ 79"/>
          <p:cNvSpPr/>
          <p:nvPr/>
        </p:nvSpPr>
        <p:spPr>
          <a:xfrm>
            <a:off x="8653689" y="1070194"/>
            <a:ext cx="194211" cy="203668"/>
          </a:xfrm>
          <a:prstGeom prst="flowChartOr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81" name="Picture 2" descr="C:\Users\Артур\Downloads\helicopter.png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8629878" y="2065380"/>
            <a:ext cx="287992" cy="28799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53046" y="1021911"/>
            <a:ext cx="256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Arial Narrow" panose="020B0606020202030204" pitchFamily="34" charset="0"/>
              </a:rPr>
              <a:t>5</a:t>
            </a:r>
            <a:endParaRPr lang="ru-RU" dirty="0"/>
          </a:p>
        </p:txBody>
      </p:sp>
      <p:sp>
        <p:nvSpPr>
          <p:cNvPr id="118" name="Прямоугольник 117"/>
          <p:cNvSpPr/>
          <p:nvPr/>
        </p:nvSpPr>
        <p:spPr>
          <a:xfrm>
            <a:off x="8953047" y="1333425"/>
            <a:ext cx="256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Arial Narrow" panose="020B0606020202030204" pitchFamily="34" charset="0"/>
              </a:rPr>
              <a:t>5</a:t>
            </a:r>
            <a:endParaRPr lang="ru-RU" dirty="0"/>
          </a:p>
        </p:txBody>
      </p:sp>
      <p:sp>
        <p:nvSpPr>
          <p:cNvPr id="119" name="Прямоугольник 118"/>
          <p:cNvSpPr/>
          <p:nvPr/>
        </p:nvSpPr>
        <p:spPr>
          <a:xfrm>
            <a:off x="8953047" y="2003523"/>
            <a:ext cx="256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Arial Narrow" panose="020B0606020202030204" pitchFamily="34" charset="0"/>
              </a:rPr>
              <a:t>5</a:t>
            </a:r>
            <a:endParaRPr lang="ru-RU" dirty="0"/>
          </a:p>
        </p:txBody>
      </p:sp>
      <p:sp>
        <p:nvSpPr>
          <p:cNvPr id="121" name="Прямоугольник 120"/>
          <p:cNvSpPr/>
          <p:nvPr/>
        </p:nvSpPr>
        <p:spPr>
          <a:xfrm>
            <a:off x="8954537" y="1684459"/>
            <a:ext cx="256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Arial Narrow" panose="020B0606020202030204" pitchFamily="34" charset="0"/>
              </a:rPr>
              <a:t>1</a:t>
            </a:r>
            <a:endParaRPr lang="ru-RU" dirty="0"/>
          </a:p>
        </p:txBody>
      </p:sp>
      <p:pic>
        <p:nvPicPr>
          <p:cNvPr id="120" name="Picture 2" descr="C:\Users\Артур\Desktop\w128h1281390853596airport12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32487" y="4546794"/>
            <a:ext cx="203545" cy="203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" name="Прямоугольник 121"/>
          <p:cNvSpPr/>
          <p:nvPr/>
        </p:nvSpPr>
        <p:spPr>
          <a:xfrm>
            <a:off x="302321" y="333375"/>
            <a:ext cx="7275382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b="1" kern="100" spc="-68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Территориальное планирование ресурсов здравоохранения при организации скорой медицинской помощи</a:t>
            </a:r>
          </a:p>
        </p:txBody>
      </p:sp>
    </p:spTree>
    <p:extLst>
      <p:ext uri="{BB962C8B-B14F-4D97-AF65-F5344CB8AC3E}">
        <p14:creationId xmlns:p14="http://schemas.microsoft.com/office/powerpoint/2010/main" val="81736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олилиния 29"/>
          <p:cNvSpPr/>
          <p:nvPr/>
        </p:nvSpPr>
        <p:spPr>
          <a:xfrm rot="2595158">
            <a:off x="5953966" y="-136691"/>
            <a:ext cx="7483785" cy="6699582"/>
          </a:xfrm>
          <a:custGeom>
            <a:avLst/>
            <a:gdLst>
              <a:gd name="connsiteX0" fmla="*/ 2591151 w 7483785"/>
              <a:gd name="connsiteY0" fmla="*/ 0 h 6699582"/>
              <a:gd name="connsiteX1" fmla="*/ 3995816 w 7483785"/>
              <a:gd name="connsiteY1" fmla="*/ 0 h 6699582"/>
              <a:gd name="connsiteX2" fmla="*/ 7483785 w 7483785"/>
              <a:gd name="connsiteY2" fmla="*/ 3707478 h 6699582"/>
              <a:gd name="connsiteX3" fmla="*/ 7483784 w 7483785"/>
              <a:gd name="connsiteY3" fmla="*/ 6699582 h 6699582"/>
              <a:gd name="connsiteX4" fmla="*/ 0 w 7483785"/>
              <a:gd name="connsiteY4" fmla="*/ 6699582 h 6699582"/>
              <a:gd name="connsiteX5" fmla="*/ 0 w 7483785"/>
              <a:gd name="connsiteY5" fmla="*/ 2437736 h 669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83785" h="6699582">
                <a:moveTo>
                  <a:pt x="2591151" y="0"/>
                </a:moveTo>
                <a:lnTo>
                  <a:pt x="3995816" y="0"/>
                </a:lnTo>
                <a:lnTo>
                  <a:pt x="7483785" y="3707478"/>
                </a:lnTo>
                <a:lnTo>
                  <a:pt x="7483784" y="6699582"/>
                </a:lnTo>
                <a:lnTo>
                  <a:pt x="0" y="6699582"/>
                </a:lnTo>
                <a:lnTo>
                  <a:pt x="0" y="243773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72" r="22521" b="21694"/>
          <a:stretch/>
        </p:blipFill>
        <p:spPr>
          <a:xfrm flipH="1">
            <a:off x="4340066" y="15416"/>
            <a:ext cx="7836067" cy="6842584"/>
          </a:xfrm>
          <a:custGeom>
            <a:avLst/>
            <a:gdLst>
              <a:gd name="connsiteX0" fmla="*/ 4349227 w 7836067"/>
              <a:gd name="connsiteY0" fmla="*/ 0 h 6842584"/>
              <a:gd name="connsiteX1" fmla="*/ 0 w 7836067"/>
              <a:gd name="connsiteY1" fmla="*/ 0 h 6842584"/>
              <a:gd name="connsiteX2" fmla="*/ 0 w 7836067"/>
              <a:gd name="connsiteY2" fmla="*/ 6842584 h 6842584"/>
              <a:gd name="connsiteX3" fmla="*/ 4497585 w 7836067"/>
              <a:gd name="connsiteY3" fmla="*/ 6842584 h 6842584"/>
              <a:gd name="connsiteX4" fmla="*/ 7836067 w 7836067"/>
              <a:gd name="connsiteY4" fmla="*/ 3675234 h 684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36067" h="6842584">
                <a:moveTo>
                  <a:pt x="4349227" y="0"/>
                </a:moveTo>
                <a:lnTo>
                  <a:pt x="0" y="0"/>
                </a:lnTo>
                <a:lnTo>
                  <a:pt x="0" y="6842584"/>
                </a:lnTo>
                <a:lnTo>
                  <a:pt x="4497585" y="6842584"/>
                </a:lnTo>
                <a:lnTo>
                  <a:pt x="7836067" y="3675234"/>
                </a:lnTo>
                <a:close/>
              </a:path>
            </a:pathLst>
          </a:custGeom>
          <a:ln>
            <a:noFill/>
          </a:ln>
          <a:effectLst/>
        </p:spPr>
      </p:pic>
      <p:sp>
        <p:nvSpPr>
          <p:cNvPr id="80" name="Прямоугольник 79"/>
          <p:cNvSpPr/>
          <p:nvPr/>
        </p:nvSpPr>
        <p:spPr>
          <a:xfrm>
            <a:off x="231616" y="2430957"/>
            <a:ext cx="45097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7200" b="1" kern="0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2800" b="1" kern="0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6170" y="3340727"/>
            <a:ext cx="59836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 5 медицинских округах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94691" y="4797461"/>
            <a:ext cx="5427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 структуре районных больниц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329074" y="2015530"/>
            <a:ext cx="51205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филиалы в г.г. Сургут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Нягань, Нижневартовск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66297" y="317041"/>
            <a:ext cx="6105895" cy="102611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 kern="100" spc="-68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/>
              <a:t>Структура службы скорой медицинской помощи и медицины катастроф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391148" y="6167067"/>
            <a:ext cx="1072314" cy="319088"/>
          </a:xfrm>
        </p:spPr>
        <p:txBody>
          <a:bodyPr/>
          <a:lstStyle/>
          <a:p>
            <a:fld id="{96DABD8B-5137-4A1E-B36A-1442512D57C0}" type="slidenum">
              <a:rPr lang="ru-RU" smtClean="0"/>
              <a:t>8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32692" y="2756740"/>
            <a:ext cx="39074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b="1" kern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Головных станций скорой медицинской помощи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1445122" y="4096926"/>
            <a:ext cx="3339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b="1" kern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Отделения скорой медицинской помощи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18798" y="3752473"/>
            <a:ext cx="12105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kern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18798" y="931439"/>
            <a:ext cx="3168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7200" b="1" kern="0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2800" b="1" kern="0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32692" y="1304078"/>
            <a:ext cx="32328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Единый центр медицины катастроф 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8832304" y="-162399"/>
            <a:ext cx="2917357" cy="937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ТЕРРИТОРИАЛЬНАЯ ПРОГРАММА ГОСУДАРСТВЕННЫХ ГАРАНТИЙ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798478" y="-15192"/>
            <a:ext cx="3022572" cy="48033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526493" y="15416"/>
            <a:ext cx="35665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Скорая медицинская помощь</a:t>
            </a:r>
          </a:p>
        </p:txBody>
      </p:sp>
      <p:sp>
        <p:nvSpPr>
          <p:cNvPr id="21" name="Дуга 20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18798" y="5158676"/>
            <a:ext cx="3168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7200" b="1" kern="0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2800" b="1" kern="0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032692" y="5520736"/>
            <a:ext cx="4183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Стационарное отделение скорой медицинской помощи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4691" y="6167067"/>
            <a:ext cx="52370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 базе Сургутской окружной клинической больницы</a:t>
            </a:r>
          </a:p>
        </p:txBody>
      </p:sp>
    </p:spTree>
    <p:extLst>
      <p:ext uri="{BB962C8B-B14F-4D97-AF65-F5344CB8AC3E}">
        <p14:creationId xmlns:p14="http://schemas.microsoft.com/office/powerpoint/2010/main" val="9269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огалымские врачи скорой помощи переходят на электронный документооборот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38" b="14545"/>
          <a:stretch/>
        </p:blipFill>
        <p:spPr bwMode="auto">
          <a:xfrm>
            <a:off x="0" y="-58994"/>
            <a:ext cx="12192000" cy="6813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0" y="-58994"/>
            <a:ext cx="12192000" cy="6916994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212563" y="1096689"/>
            <a:ext cx="5633403" cy="5442319"/>
          </a:xfrm>
          <a:prstGeom prst="rect">
            <a:avLst/>
          </a:prstGeom>
          <a:solidFill>
            <a:schemeClr val="accent4">
              <a:alpha val="13000"/>
            </a:schemeClr>
          </a:solidFill>
          <a:ln>
            <a:noFill/>
          </a:ln>
          <a:effectLst>
            <a:outerShdw blurRad="215900" dist="1016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71474" y="1096689"/>
            <a:ext cx="5712753" cy="5442319"/>
          </a:xfrm>
          <a:prstGeom prst="rect">
            <a:avLst/>
          </a:prstGeom>
          <a:solidFill>
            <a:schemeClr val="accent6">
              <a:lumMod val="20000"/>
              <a:lumOff val="80000"/>
              <a:alpha val="13000"/>
            </a:schemeClr>
          </a:solidFill>
          <a:ln>
            <a:noFill/>
          </a:ln>
          <a:effectLst>
            <a:outerShdw blurRad="215900" dist="1016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60571" y="166109"/>
            <a:ext cx="9753290" cy="1026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400" b="1" kern="100" spc="-68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ru-RU" dirty="0"/>
              <a:t>Среднесуточное количество выездных бригад </a:t>
            </a:r>
            <a:endParaRPr lang="ru-RU" dirty="0" smtClean="0"/>
          </a:p>
          <a:p>
            <a:pPr algn="l"/>
            <a:r>
              <a:rPr lang="ru-RU" dirty="0" smtClean="0"/>
              <a:t>и </a:t>
            </a:r>
            <a:r>
              <a:rPr lang="ru-RU" dirty="0"/>
              <a:t>кадровое обеспечение службы скорой медицинской помощи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427243" y="6182855"/>
            <a:ext cx="1072314" cy="422555"/>
          </a:xfrm>
        </p:spPr>
        <p:txBody>
          <a:bodyPr/>
          <a:lstStyle/>
          <a:p>
            <a:fld id="{96DABD8B-5137-4A1E-B36A-1442512D57C0}" type="slidenum">
              <a:rPr lang="ru-RU" smtClean="0"/>
              <a:t>9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71475" y="1274336"/>
            <a:ext cx="221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бригад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8832304" y="-162399"/>
            <a:ext cx="2917357" cy="937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ТЕРРИТОРИАЛЬНАЯ ПРОГРАММА ГОСУДАРСТВЕННЫХ ГАРАНТИЙ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798478" y="-15192"/>
            <a:ext cx="3022572" cy="480332"/>
          </a:xfrm>
          <a:prstGeom prst="roundRect">
            <a:avLst/>
          </a:prstGeom>
          <a:solidFill>
            <a:srgbClr val="1533B3"/>
          </a:solidFill>
          <a:ln>
            <a:noFill/>
          </a:ln>
          <a:effectLst>
            <a:outerShdw blurRad="50800" dist="38100" dir="8100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8526493" y="15416"/>
            <a:ext cx="35665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Скорая медицинская помощь</a:t>
            </a:r>
          </a:p>
        </p:txBody>
      </p:sp>
      <p:sp>
        <p:nvSpPr>
          <p:cNvPr id="24" name="Дуга 23"/>
          <p:cNvSpPr/>
          <p:nvPr/>
        </p:nvSpPr>
        <p:spPr>
          <a:xfrm rot="19388072">
            <a:off x="8334530" y="-24779"/>
            <a:ext cx="550571" cy="426070"/>
          </a:xfrm>
          <a:prstGeom prst="arc">
            <a:avLst>
              <a:gd name="adj1" fmla="val 18700778"/>
              <a:gd name="adj2" fmla="val 946959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5" name="Диаграмма 24">
            <a:extLst>
              <a:ext uri="{FF2B5EF4-FFF2-40B4-BE49-F238E27FC236}">
                <a16:creationId xmlns:a16="http://schemas.microsoft.com/office/drawing/2014/main" xmlns="" id="{0DEC1375-F95F-CC4F-BBA6-74BB73A58E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4699742"/>
              </p:ext>
            </p:extLst>
          </p:nvPr>
        </p:nvGraphicFramePr>
        <p:xfrm>
          <a:off x="554040" y="1643666"/>
          <a:ext cx="5530187" cy="3643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5E8C0E08-C51E-5041-9BF5-419A137BDD89}"/>
              </a:ext>
            </a:extLst>
          </p:cNvPr>
          <p:cNvSpPr/>
          <p:nvPr/>
        </p:nvSpPr>
        <p:spPr>
          <a:xfrm>
            <a:off x="1876426" y="5470802"/>
            <a:ext cx="42217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Narrow" panose="020B0606020202030204" pitchFamily="34" charset="0"/>
              </a:rPr>
              <a:t>максимальное </a:t>
            </a:r>
            <a:r>
              <a:rPr lang="ru-RU" dirty="0">
                <a:latin typeface="Arial Narrow" panose="020B0606020202030204" pitchFamily="34" charset="0"/>
              </a:rPr>
              <a:t>среднесуточное количество бригад СМП, в периоды эпидемического роста заболеваемости достигало в </a:t>
            </a:r>
            <a:r>
              <a:rPr lang="ru-RU" dirty="0" smtClean="0">
                <a:latin typeface="Arial Narrow" panose="020B0606020202030204" pitchFamily="34" charset="0"/>
              </a:rPr>
              <a:t>2020-2021  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529" y="5621131"/>
            <a:ext cx="1497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до 170 </a:t>
            </a:r>
            <a:endParaRPr lang="ru-RU" sz="3600" dirty="0"/>
          </a:p>
        </p:txBody>
      </p:sp>
      <p:graphicFrame>
        <p:nvGraphicFramePr>
          <p:cNvPr id="27" name="Диаграмма 26">
            <a:extLst>
              <a:ext uri="{FF2B5EF4-FFF2-40B4-BE49-F238E27FC236}">
                <a16:creationId xmlns:a16="http://schemas.microsoft.com/office/drawing/2014/main" xmlns="" id="{D802EB89-B5FD-074C-829E-0467808712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7743795"/>
              </p:ext>
            </p:extLst>
          </p:nvPr>
        </p:nvGraphicFramePr>
        <p:xfrm>
          <a:off x="6329973" y="1274336"/>
          <a:ext cx="5255784" cy="4993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6385863" y="1274336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Кадры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15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57E9F"/>
      </a:accent1>
      <a:accent2>
        <a:srgbClr val="1533B3"/>
      </a:accent2>
      <a:accent3>
        <a:srgbClr val="A5A5A5"/>
      </a:accent3>
      <a:accent4>
        <a:srgbClr val="00BD3A"/>
      </a:accent4>
      <a:accent5>
        <a:srgbClr val="4472C4"/>
      </a:accent5>
      <a:accent6>
        <a:srgbClr val="035168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6057</TotalTime>
  <Words>1466</Words>
  <Application>Microsoft Office PowerPoint</Application>
  <PresentationFormat>Широкоэкранный</PresentationFormat>
  <Paragraphs>495</Paragraphs>
  <Slides>33</Slides>
  <Notes>31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Arial</vt:lpstr>
      <vt:lpstr>Arial Narrow</vt:lpstr>
      <vt:lpstr>Calibri</vt:lpstr>
      <vt:lpstr>Times New Roman</vt:lpstr>
      <vt:lpstr>Тема Office</vt:lpstr>
      <vt:lpstr>Об итогах работы службы скорой медицинской помощи в Ханты-Мансийском автономном округе – Югре за 2020-2021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Иванова Катерина Викторовна</dc:creator>
  <cp:lastModifiedBy>Малхасьян Максим Викторович</cp:lastModifiedBy>
  <cp:revision>583</cp:revision>
  <cp:lastPrinted>2019-03-01T12:15:37Z</cp:lastPrinted>
  <dcterms:created xsi:type="dcterms:W3CDTF">2018-09-27T07:18:41Z</dcterms:created>
  <dcterms:modified xsi:type="dcterms:W3CDTF">2021-12-09T09:35:45Z</dcterms:modified>
</cp:coreProperties>
</file>