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2"/>
  </p:notesMasterIdLst>
  <p:sldIdLst>
    <p:sldId id="256" r:id="rId5"/>
    <p:sldId id="368" r:id="rId6"/>
    <p:sldId id="369" r:id="rId7"/>
    <p:sldId id="338" r:id="rId8"/>
    <p:sldId id="342" r:id="rId9"/>
    <p:sldId id="370" r:id="rId10"/>
    <p:sldId id="371" r:id="rId11"/>
    <p:sldId id="337" r:id="rId12"/>
    <p:sldId id="271" r:id="rId13"/>
    <p:sldId id="348" r:id="rId14"/>
    <p:sldId id="303" r:id="rId15"/>
    <p:sldId id="359" r:id="rId16"/>
    <p:sldId id="360" r:id="rId17"/>
    <p:sldId id="366" r:id="rId18"/>
    <p:sldId id="372" r:id="rId19"/>
    <p:sldId id="374" r:id="rId20"/>
    <p:sldId id="373" r:id="rId21"/>
  </p:sldIdLst>
  <p:sldSz cx="9144000" cy="6858000" type="screen4x3"/>
  <p:notesSz cx="6808788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12" autoAdjust="0"/>
    <p:restoredTop sz="94383" autoAdjust="0"/>
  </p:normalViewPr>
  <p:slideViewPr>
    <p:cSldViewPr>
      <p:cViewPr varScale="1">
        <p:scale>
          <a:sx n="115" d="100"/>
          <a:sy n="115" d="100"/>
        </p:scale>
        <p:origin x="163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edkorv\Google%20&#1044;&#1080;&#1089;&#1082;\&#1062;&#1052;&#1050;\&#1057;&#1090;&#1072;&#1090;&#1100;&#1080;%20&#1076;&#1086;&#1082;&#1083;&#1072;&#1076;&#1099;\&#1042;&#1086;&#1083;&#1075;&#1086;&#1075;&#1088;&#1072;&#1076;%202021\&#1050;&#1085;&#1080;&#1075;&#1072;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fedkorv\Google%20&#1044;&#1080;&#1089;&#1082;\&#1062;&#1052;&#1050;\&#1057;&#1090;&#1072;&#1090;&#1100;&#1080;%20&#1076;&#1086;&#1082;&#1083;&#1072;&#1076;&#1099;\&#1042;&#1086;&#1083;&#1075;&#1086;&#1075;&#1088;&#1072;&#1076;%202021\&#1050;&#1085;&#1080;&#1075;&#1072;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098454091054764E-2"/>
          <c:y val="4.0639082512438918E-2"/>
          <c:w val="0.93803660179786497"/>
          <c:h val="0.915988116290107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Лист2!$B$1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Лист2!$A$2:$A$4</c:f>
              <c:strCache>
                <c:ptCount val="3"/>
                <c:pt idx="0">
                  <c:v>Вылеты</c:v>
                </c:pt>
                <c:pt idx="1">
                  <c:v>пациенты</c:v>
                </c:pt>
                <c:pt idx="2">
                  <c:v>Летные часы</c:v>
                </c:pt>
              </c:strCache>
            </c:strRef>
          </c:cat>
          <c:val>
            <c:numRef>
              <c:f>Лист2!$B$2:$B$4</c:f>
              <c:numCache>
                <c:formatCode>General</c:formatCode>
                <c:ptCount val="3"/>
                <c:pt idx="0">
                  <c:v>1972</c:v>
                </c:pt>
                <c:pt idx="1">
                  <c:v>3001</c:v>
                </c:pt>
                <c:pt idx="2">
                  <c:v>5055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AD-4B21-8CEC-F79C6CD9DFB2}"/>
            </c:ext>
          </c:extLst>
        </c:ser>
        <c:ser>
          <c:idx val="1"/>
          <c:order val="1"/>
          <c:tx>
            <c:strRef>
              <c:f>Лист2!$C$1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Лист2!$A$2:$A$4</c:f>
              <c:strCache>
                <c:ptCount val="3"/>
                <c:pt idx="0">
                  <c:v>Вылеты</c:v>
                </c:pt>
                <c:pt idx="1">
                  <c:v>пациенты</c:v>
                </c:pt>
                <c:pt idx="2">
                  <c:v>Летные часы</c:v>
                </c:pt>
              </c:strCache>
            </c:strRef>
          </c:cat>
          <c:val>
            <c:numRef>
              <c:f>Лист2!$C$2:$C$4</c:f>
              <c:numCache>
                <c:formatCode>General</c:formatCode>
                <c:ptCount val="3"/>
                <c:pt idx="0">
                  <c:v>1917</c:v>
                </c:pt>
                <c:pt idx="1">
                  <c:v>3042</c:v>
                </c:pt>
                <c:pt idx="2">
                  <c:v>4897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AD-4B21-8CEC-F79C6CD9DFB2}"/>
            </c:ext>
          </c:extLst>
        </c:ser>
        <c:ser>
          <c:idx val="2"/>
          <c:order val="2"/>
          <c:tx>
            <c:strRef>
              <c:f>Лист2!$D$1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Лист2!$A$2:$A$4</c:f>
              <c:strCache>
                <c:ptCount val="3"/>
                <c:pt idx="0">
                  <c:v>Вылеты</c:v>
                </c:pt>
                <c:pt idx="1">
                  <c:v>пациенты</c:v>
                </c:pt>
                <c:pt idx="2">
                  <c:v>Летные часы</c:v>
                </c:pt>
              </c:strCache>
            </c:strRef>
          </c:cat>
          <c:val>
            <c:numRef>
              <c:f>Лист2!$D$2:$D$4</c:f>
              <c:numCache>
                <c:formatCode>General</c:formatCode>
                <c:ptCount val="3"/>
                <c:pt idx="0">
                  <c:v>2088</c:v>
                </c:pt>
                <c:pt idx="1">
                  <c:v>3224</c:v>
                </c:pt>
                <c:pt idx="2">
                  <c:v>5161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AD-4B21-8CEC-F79C6CD9DFB2}"/>
            </c:ext>
          </c:extLst>
        </c:ser>
        <c:ser>
          <c:idx val="3"/>
          <c:order val="3"/>
          <c:tx>
            <c:strRef>
              <c:f>Лист2!$E$1</c:f>
              <c:strCache>
                <c:ptCount val="1"/>
                <c:pt idx="0">
                  <c:v>9 мес 2021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Лист2!$A$2:$A$4</c:f>
              <c:strCache>
                <c:ptCount val="3"/>
                <c:pt idx="0">
                  <c:v>Вылеты</c:v>
                </c:pt>
                <c:pt idx="1">
                  <c:v>пациенты</c:v>
                </c:pt>
                <c:pt idx="2">
                  <c:v>Летные часы</c:v>
                </c:pt>
              </c:strCache>
            </c:strRef>
          </c:cat>
          <c:val>
            <c:numRef>
              <c:f>Лист2!$E$2:$E$4</c:f>
              <c:numCache>
                <c:formatCode>General</c:formatCode>
                <c:ptCount val="3"/>
                <c:pt idx="0">
                  <c:v>1409</c:v>
                </c:pt>
                <c:pt idx="1">
                  <c:v>2146</c:v>
                </c:pt>
                <c:pt idx="2">
                  <c:v>3681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AD-4B21-8CEC-F79C6CD9DF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7800056"/>
        <c:axId val="467806288"/>
      </c:barChart>
      <c:catAx>
        <c:axId val="467800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7806288"/>
        <c:crosses val="autoZero"/>
        <c:auto val="1"/>
        <c:lblAlgn val="ctr"/>
        <c:lblOffset val="100"/>
        <c:noMultiLvlLbl val="0"/>
      </c:catAx>
      <c:valAx>
        <c:axId val="467806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7800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8001146713297507"/>
          <c:y val="4.0516912479903404E-2"/>
          <c:w val="0.23997694952881099"/>
          <c:h val="4.021927550355729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3937406425741056"/>
          <c:w val="1"/>
          <c:h val="0.55288268234746396"/>
        </c:manualLayout>
      </c:layout>
      <c:pie3DChart>
        <c:varyColors val="1"/>
        <c:ser>
          <c:idx val="0"/>
          <c:order val="0"/>
          <c:explosion val="17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946-483B-93B6-50EF52B5F8D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946-483B-93B6-50EF52B5F8D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946-483B-93B6-50EF52B5F8D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Лист1!$A$43:$A$45</c:f>
              <c:strCache>
                <c:ptCount val="3"/>
                <c:pt idx="0">
                  <c:v>Эвакуировано из ФАП, ВА, УБ,</c:v>
                </c:pt>
                <c:pt idx="1">
                  <c:v>Эвакуировано из РБ, ГБ, ОКБ</c:v>
                </c:pt>
                <c:pt idx="2">
                  <c:v>Эвакуировано из стойбищ, родовых угодий, объектов экономики</c:v>
                </c:pt>
              </c:strCache>
            </c:strRef>
          </c:cat>
          <c:val>
            <c:numRef>
              <c:f>Лист1!$B$43:$B$45</c:f>
              <c:numCache>
                <c:formatCode>0</c:formatCode>
                <c:ptCount val="3"/>
                <c:pt idx="0">
                  <c:v>1263</c:v>
                </c:pt>
                <c:pt idx="1">
                  <c:v>1657</c:v>
                </c:pt>
                <c:pt idx="2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946-483B-93B6-50EF52B5F8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6574601939663845E-2"/>
          <c:y val="0.70524314170853442"/>
          <c:w val="0.822155484833612"/>
          <c:h val="0.294756858291465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CCF7FA-A0C0-4950-B197-111DDAB55378}" type="doc">
      <dgm:prSet loTypeId="urn:microsoft.com/office/officeart/2008/layout/Lin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3133C0-6EBC-4261-A522-DB64BDBC6181}">
      <dgm:prSet phldrT="[Текст]" custT="1"/>
      <dgm:spPr/>
      <dgm:t>
        <a:bodyPr anchor="ctr"/>
        <a:lstStyle/>
        <a:p>
          <a:pPr algn="just"/>
          <a:endParaRPr lang="ru-RU" sz="1600" dirty="0">
            <a:latin typeface="+mn-lt"/>
            <a:cs typeface="Arial" panose="020B0604020202020204" pitchFamily="34" charset="0"/>
          </a:endParaRPr>
        </a:p>
      </dgm:t>
    </dgm:pt>
    <dgm:pt modelId="{0C0DEAF1-0E3F-49D5-B004-79C6DD8B0165}" type="parTrans" cxnId="{0E58978C-13FC-4C01-9427-CF85DBE9DF84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83AA5EAE-EC5E-416C-AC9B-546230DD77D4}" type="sibTrans" cxnId="{0E58978C-13FC-4C01-9427-CF85DBE9DF84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9D7CE50B-A7FC-48C0-86B5-D038E88B9E8F}">
      <dgm:prSet custT="1"/>
      <dgm:spPr/>
      <dgm:t>
        <a:bodyPr anchor="ctr"/>
        <a:lstStyle/>
        <a:p>
          <a:pPr algn="just"/>
          <a:r>
            <a:rPr lang="ru-RU" sz="1600" dirty="0">
              <a:latin typeface="+mn-lt"/>
              <a:cs typeface="Arial" panose="020B0604020202020204" pitchFamily="34" charset="0"/>
            </a:rPr>
            <a:t>Создание единой региональной системы диспетчеризации скорой медицинской помощи и санитарной </a:t>
          </a:r>
          <a:r>
            <a:rPr lang="ru-RU" sz="1600" dirty="0" smtClean="0">
              <a:latin typeface="+mn-lt"/>
              <a:cs typeface="Arial" panose="020B0604020202020204" pitchFamily="34" charset="0"/>
            </a:rPr>
            <a:t>авиации</a:t>
          </a:r>
          <a:endParaRPr lang="ru-RU" sz="1600" dirty="0">
            <a:latin typeface="+mn-lt"/>
            <a:cs typeface="Arial" panose="020B0604020202020204" pitchFamily="34" charset="0"/>
          </a:endParaRPr>
        </a:p>
      </dgm:t>
    </dgm:pt>
    <dgm:pt modelId="{E6BDF618-A084-485D-ACF3-726F8A388E04}" type="parTrans" cxnId="{6A67EA89-5EA2-4B17-819E-EA6E60D3CE29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793A92C2-6DB9-4082-A2F5-0A9ABF10F6C9}" type="sibTrans" cxnId="{6A67EA89-5EA2-4B17-819E-EA6E60D3CE29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59283EDE-2823-4B40-B0AC-1BB321D02E9F}">
      <dgm:prSet custT="1"/>
      <dgm:spPr/>
      <dgm:t>
        <a:bodyPr anchor="ctr"/>
        <a:lstStyle/>
        <a:p>
          <a:pPr algn="just"/>
          <a:r>
            <a:rPr lang="ru-RU" sz="1600" dirty="0">
              <a:latin typeface="+mn-lt"/>
              <a:cs typeface="Arial" panose="020B0604020202020204" pitchFamily="34" charset="0"/>
            </a:rPr>
            <a:t>Формирование медицинских округов оказания экстренной медицинской помощи, объединяющих несколько административных территорий муниципальных образований Югры</a:t>
          </a:r>
        </a:p>
      </dgm:t>
    </dgm:pt>
    <dgm:pt modelId="{11ABF4C8-BB14-43C1-934C-4580A7709432}" type="parTrans" cxnId="{D1291B10-73A2-492B-8DA1-66AD154B2431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E29CA48C-A41B-47C6-9DC9-1E5ED995A47E}" type="sibTrans" cxnId="{D1291B10-73A2-492B-8DA1-66AD154B2431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AAF24F57-7253-4E18-8E9C-ADD19E3AEFDB}">
      <dgm:prSet custT="1"/>
      <dgm:spPr/>
      <dgm:t>
        <a:bodyPr anchor="ctr"/>
        <a:lstStyle/>
        <a:p>
          <a:pPr algn="just"/>
          <a:r>
            <a:rPr lang="ru-RU" sz="1600" dirty="0">
              <a:latin typeface="+mn-lt"/>
              <a:cs typeface="Arial" panose="020B0604020202020204" pitchFamily="34" charset="0"/>
            </a:rPr>
            <a:t>Формирование трёхуровневой, динамической системы маршрутизации пациентов в медицинские организации автономного округа</a:t>
          </a:r>
        </a:p>
      </dgm:t>
    </dgm:pt>
    <dgm:pt modelId="{0F64F909-640F-45E3-9F22-C882C069C909}" type="parTrans" cxnId="{7C0E3EF0-9DD5-4247-95BE-046F4268DB14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F3869F39-4FBC-44EF-A6AE-F04B12EFF498}" type="sibTrans" cxnId="{7C0E3EF0-9DD5-4247-95BE-046F4268DB14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8E2653E1-7B12-4E09-8B05-41B8E2FAD178}">
      <dgm:prSet custT="1"/>
      <dgm:spPr/>
      <dgm:t>
        <a:bodyPr anchor="ctr"/>
        <a:lstStyle/>
        <a:p>
          <a:pPr algn="just"/>
          <a:r>
            <a:rPr lang="ru-RU" sz="1600" dirty="0" smtClean="0">
              <a:latin typeface="+mn-lt"/>
              <a:cs typeface="Arial" panose="020B0604020202020204" pitchFamily="34" charset="0"/>
            </a:rPr>
            <a:t>Обеспечение работы </a:t>
          </a:r>
          <a:r>
            <a:rPr lang="ru-RU" sz="1600" dirty="0">
              <a:latin typeface="+mn-lt"/>
              <a:cs typeface="Arial" panose="020B0604020202020204" pitchFamily="34" charset="0"/>
            </a:rPr>
            <a:t>дополнительной точки базирования вертолетов, используемых с целью обеспечения потребности в санитарно-авиационной эвакуации в г. </a:t>
          </a:r>
          <a:r>
            <a:rPr lang="ru-RU" sz="1600" dirty="0" err="1">
              <a:latin typeface="+mn-lt"/>
              <a:cs typeface="Arial" panose="020B0604020202020204" pitchFamily="34" charset="0"/>
            </a:rPr>
            <a:t>Нягани</a:t>
          </a:r>
          <a:endParaRPr lang="ru-RU" sz="1600" dirty="0">
            <a:latin typeface="+mn-lt"/>
            <a:cs typeface="Arial" panose="020B0604020202020204" pitchFamily="34" charset="0"/>
          </a:endParaRPr>
        </a:p>
      </dgm:t>
    </dgm:pt>
    <dgm:pt modelId="{F0E1C788-1FA4-42C0-B956-62CBFDF6E7D7}" type="parTrans" cxnId="{9EF627D9-E5ED-418A-89B1-D962409242A9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8A5C3BE4-1876-4BC2-9D5E-D7835F3F76EE}" type="sibTrans" cxnId="{9EF627D9-E5ED-418A-89B1-D962409242A9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E644392A-DA0A-43C2-83B3-EBB6B3137A0A}">
      <dgm:prSet custT="1"/>
      <dgm:spPr/>
      <dgm:t>
        <a:bodyPr anchor="ctr"/>
        <a:lstStyle/>
        <a:p>
          <a:pPr algn="just"/>
          <a:r>
            <a:rPr lang="ru-RU" sz="1600" dirty="0">
              <a:latin typeface="+mn-lt"/>
              <a:cs typeface="Arial" panose="020B0604020202020204" pitchFamily="34" charset="0"/>
            </a:rPr>
            <a:t>Реконструкция вертолётных площадок при медицинских организациях второго и третьего уровня или в непосредственной близости от них</a:t>
          </a:r>
        </a:p>
      </dgm:t>
    </dgm:pt>
    <dgm:pt modelId="{3E28C730-8405-4767-BE34-93F38C7EAB37}" type="parTrans" cxnId="{8D1AEBFB-D21E-4717-A420-9EA44DFB1F1F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B895A174-801B-4258-84BC-C3464F65DD90}" type="sibTrans" cxnId="{8D1AEBFB-D21E-4717-A420-9EA44DFB1F1F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39BC9589-E4A1-43E8-8CD4-BB45A75D25A2}">
      <dgm:prSet custT="1"/>
      <dgm:spPr/>
      <dgm:t>
        <a:bodyPr anchor="ctr"/>
        <a:lstStyle/>
        <a:p>
          <a:pPr algn="just"/>
          <a:r>
            <a:rPr lang="ru-RU" sz="1600" dirty="0">
              <a:latin typeface="+mn-lt"/>
              <a:cs typeface="Arial" panose="020B0604020202020204" pitchFamily="34" charset="0"/>
            </a:rPr>
            <a:t>Выполнение не менее </a:t>
          </a:r>
          <a:r>
            <a:rPr lang="ru-RU" sz="1600" dirty="0" smtClean="0">
              <a:latin typeface="+mn-lt"/>
              <a:cs typeface="Arial" panose="020B0604020202020204" pitchFamily="34" charset="0"/>
            </a:rPr>
            <a:t>221 вылетов </a:t>
          </a:r>
          <a:r>
            <a:rPr lang="ru-RU" sz="1600" dirty="0">
              <a:latin typeface="+mn-lt"/>
              <a:cs typeface="Arial" panose="020B0604020202020204" pitchFamily="34" charset="0"/>
            </a:rPr>
            <a:t>к концу 2024 года дополнительно к вылетам, выполняемым за счет бюджетов автономного округа</a:t>
          </a:r>
        </a:p>
        <a:p>
          <a:pPr algn="just"/>
          <a:endParaRPr lang="ru-RU" sz="1600" dirty="0">
            <a:latin typeface="+mn-lt"/>
            <a:cs typeface="Arial" panose="020B0604020202020204" pitchFamily="34" charset="0"/>
          </a:endParaRPr>
        </a:p>
      </dgm:t>
    </dgm:pt>
    <dgm:pt modelId="{BCC18A27-BEE6-4E1F-8603-1885F71F4F52}" type="parTrans" cxnId="{A7C9D5C7-9E22-4824-8CF1-BB44E5D29342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FFC5A070-5C17-436F-8266-ED42B1A0C115}" type="sibTrans" cxnId="{A7C9D5C7-9E22-4824-8CF1-BB44E5D29342}">
      <dgm:prSet/>
      <dgm:spPr/>
      <dgm:t>
        <a:bodyPr/>
        <a:lstStyle/>
        <a:p>
          <a:pPr algn="just"/>
          <a:endParaRPr lang="ru-RU" sz="1600">
            <a:latin typeface="+mn-lt"/>
            <a:cs typeface="Arial" panose="020B0604020202020204" pitchFamily="34" charset="0"/>
          </a:endParaRPr>
        </a:p>
      </dgm:t>
    </dgm:pt>
    <dgm:pt modelId="{C49A9B5E-E74D-4709-91B8-08610CBC4E7D}">
      <dgm:prSet custT="1"/>
      <dgm:spPr/>
      <dgm:t>
        <a:bodyPr anchor="ctr"/>
        <a:lstStyle/>
        <a:p>
          <a:pPr algn="just"/>
          <a:r>
            <a:rPr lang="ru-RU" sz="1600" dirty="0" smtClean="0">
              <a:latin typeface="+mn-lt"/>
              <a:cs typeface="Arial" panose="020B0604020202020204" pitchFamily="34" charset="0"/>
            </a:rPr>
            <a:t>Обеспечение работы санитарной авиации в субъекте</a:t>
          </a:r>
          <a:r>
            <a:rPr lang="ru-RU" sz="1400" dirty="0" smtClean="0">
              <a:latin typeface="+mn-lt"/>
              <a:cs typeface="Arial" panose="020B0604020202020204" pitchFamily="34" charset="0"/>
            </a:rPr>
            <a:t> </a:t>
          </a:r>
          <a:r>
            <a:rPr lang="ru-RU" sz="1600" dirty="0" smtClean="0">
              <a:latin typeface="+mn-lt"/>
              <a:cs typeface="Arial" panose="020B0604020202020204" pitchFamily="34" charset="0"/>
            </a:rPr>
            <a:t>Российской</a:t>
          </a:r>
          <a:r>
            <a:rPr lang="ru-RU" sz="1400" dirty="0" smtClean="0">
              <a:latin typeface="+mn-lt"/>
              <a:cs typeface="Arial" panose="020B0604020202020204" pitchFamily="34" charset="0"/>
            </a:rPr>
            <a:t> </a:t>
          </a:r>
          <a:r>
            <a:rPr lang="ru-RU" sz="1600" dirty="0" smtClean="0">
              <a:latin typeface="+mn-lt"/>
              <a:cs typeface="Arial" panose="020B0604020202020204" pitchFamily="34" charset="0"/>
            </a:rPr>
            <a:t>Федерации</a:t>
          </a:r>
          <a:r>
            <a:rPr lang="ru-RU" sz="1400" dirty="0" smtClean="0">
              <a:latin typeface="+mn-lt"/>
              <a:cs typeface="Arial" panose="020B0604020202020204" pitchFamily="34" charset="0"/>
            </a:rPr>
            <a:t> в </a:t>
          </a:r>
          <a:r>
            <a:rPr lang="ru-RU" sz="1600" dirty="0" smtClean="0">
              <a:latin typeface="+mn-lt"/>
              <a:cs typeface="Arial" panose="020B0604020202020204" pitchFamily="34" charset="0"/>
            </a:rPr>
            <a:t>режиме</a:t>
          </a:r>
          <a:r>
            <a:rPr lang="ru-RU" sz="1400" dirty="0" smtClean="0">
              <a:latin typeface="+mn-lt"/>
              <a:cs typeface="Arial" panose="020B0604020202020204" pitchFamily="34" charset="0"/>
            </a:rPr>
            <a:t> </a:t>
          </a:r>
          <a:r>
            <a:rPr lang="ru-RU" sz="1600" dirty="0" smtClean="0">
              <a:latin typeface="+mn-lt"/>
              <a:cs typeface="Arial" panose="020B0604020202020204" pitchFamily="34" charset="0"/>
            </a:rPr>
            <a:t>24/7</a:t>
          </a:r>
          <a:endParaRPr lang="ru-RU" sz="1600" dirty="0">
            <a:latin typeface="+mn-lt"/>
            <a:cs typeface="Arial" panose="020B0604020202020204" pitchFamily="34" charset="0"/>
          </a:endParaRPr>
        </a:p>
        <a:p>
          <a:pPr algn="l"/>
          <a:endParaRPr lang="ru-RU" sz="1400" dirty="0">
            <a:latin typeface="+mn-lt"/>
            <a:cs typeface="Arial" panose="020B0604020202020204" pitchFamily="34" charset="0"/>
          </a:endParaRPr>
        </a:p>
      </dgm:t>
    </dgm:pt>
    <dgm:pt modelId="{7ED3379C-6DC2-4326-81F6-EF52E6295FDF}" type="parTrans" cxnId="{DA1C229D-9D3C-4732-97E2-DE6D34D3851C}">
      <dgm:prSet/>
      <dgm:spPr/>
      <dgm:t>
        <a:bodyPr/>
        <a:lstStyle/>
        <a:p>
          <a:endParaRPr lang="ru-RU"/>
        </a:p>
      </dgm:t>
    </dgm:pt>
    <dgm:pt modelId="{E1E9B266-9B04-405E-9551-D43589541483}" type="sibTrans" cxnId="{DA1C229D-9D3C-4732-97E2-DE6D34D3851C}">
      <dgm:prSet/>
      <dgm:spPr/>
      <dgm:t>
        <a:bodyPr/>
        <a:lstStyle/>
        <a:p>
          <a:endParaRPr lang="ru-RU"/>
        </a:p>
      </dgm:t>
    </dgm:pt>
    <dgm:pt modelId="{885A291A-2C4E-43FB-8021-A7AADAB7BD67}" type="pres">
      <dgm:prSet presAssocID="{DBCCF7FA-A0C0-4950-B197-111DDAB5537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DA5B1DF-6BF5-49EB-B378-DABD64990AF7}" type="pres">
      <dgm:prSet presAssocID="{583133C0-6EBC-4261-A522-DB64BDBC6181}" presName="thickLine" presStyleLbl="alignNode1" presStyleIdx="0" presStyleCnt="8"/>
      <dgm:spPr/>
    </dgm:pt>
    <dgm:pt modelId="{2EFCB5C4-7CBE-4211-81B4-D9BD2DF311C4}" type="pres">
      <dgm:prSet presAssocID="{583133C0-6EBC-4261-A522-DB64BDBC6181}" presName="horz1" presStyleCnt="0"/>
      <dgm:spPr/>
    </dgm:pt>
    <dgm:pt modelId="{8B7F2B4B-6FFE-4221-BC94-7ECB04F1A389}" type="pres">
      <dgm:prSet presAssocID="{583133C0-6EBC-4261-A522-DB64BDBC6181}" presName="tx1" presStyleLbl="revTx" presStyleIdx="0" presStyleCnt="8"/>
      <dgm:spPr/>
      <dgm:t>
        <a:bodyPr/>
        <a:lstStyle/>
        <a:p>
          <a:endParaRPr lang="ru-RU"/>
        </a:p>
      </dgm:t>
    </dgm:pt>
    <dgm:pt modelId="{F260C5E2-AD88-4105-87CF-39B65CCD6C43}" type="pres">
      <dgm:prSet presAssocID="{583133C0-6EBC-4261-A522-DB64BDBC6181}" presName="vert1" presStyleCnt="0"/>
      <dgm:spPr/>
    </dgm:pt>
    <dgm:pt modelId="{363C3F0D-4B8B-494E-9485-96B345CDCA45}" type="pres">
      <dgm:prSet presAssocID="{9D7CE50B-A7FC-48C0-86B5-D038E88B9E8F}" presName="thickLine" presStyleLbl="alignNode1" presStyleIdx="1" presStyleCnt="8"/>
      <dgm:spPr/>
    </dgm:pt>
    <dgm:pt modelId="{FA60EB74-BD90-4129-AC1A-95B8AEC86928}" type="pres">
      <dgm:prSet presAssocID="{9D7CE50B-A7FC-48C0-86B5-D038E88B9E8F}" presName="horz1" presStyleCnt="0"/>
      <dgm:spPr/>
    </dgm:pt>
    <dgm:pt modelId="{924E8C1B-9D3A-4138-AE97-555A7A7CD7BC}" type="pres">
      <dgm:prSet presAssocID="{9D7CE50B-A7FC-48C0-86B5-D038E88B9E8F}" presName="tx1" presStyleLbl="revTx" presStyleIdx="1" presStyleCnt="8" custLinFactY="-187" custLinFactNeighborX="232" custLinFactNeighborY="-100000"/>
      <dgm:spPr/>
      <dgm:t>
        <a:bodyPr/>
        <a:lstStyle/>
        <a:p>
          <a:endParaRPr lang="ru-RU"/>
        </a:p>
      </dgm:t>
    </dgm:pt>
    <dgm:pt modelId="{A53869B5-E17B-4B53-9FFC-5EFB9BC59CCE}" type="pres">
      <dgm:prSet presAssocID="{9D7CE50B-A7FC-48C0-86B5-D038E88B9E8F}" presName="vert1" presStyleCnt="0"/>
      <dgm:spPr/>
    </dgm:pt>
    <dgm:pt modelId="{7733B557-D811-4645-B97F-3817FA60BEA3}" type="pres">
      <dgm:prSet presAssocID="{59283EDE-2823-4B40-B0AC-1BB321D02E9F}" presName="thickLine" presStyleLbl="alignNode1" presStyleIdx="2" presStyleCnt="8"/>
      <dgm:spPr/>
    </dgm:pt>
    <dgm:pt modelId="{D4568CF1-BF97-4C25-9628-89438D7D9055}" type="pres">
      <dgm:prSet presAssocID="{59283EDE-2823-4B40-B0AC-1BB321D02E9F}" presName="horz1" presStyleCnt="0"/>
      <dgm:spPr/>
    </dgm:pt>
    <dgm:pt modelId="{9F2467A3-C956-41FB-AAA3-06D77A963073}" type="pres">
      <dgm:prSet presAssocID="{59283EDE-2823-4B40-B0AC-1BB321D02E9F}" presName="tx1" presStyleLbl="revTx" presStyleIdx="2" presStyleCnt="8" custLinFactY="-2707" custLinFactNeighborX="-291" custLinFactNeighborY="-100000"/>
      <dgm:spPr/>
      <dgm:t>
        <a:bodyPr/>
        <a:lstStyle/>
        <a:p>
          <a:endParaRPr lang="ru-RU"/>
        </a:p>
      </dgm:t>
    </dgm:pt>
    <dgm:pt modelId="{9D8F560A-D5C0-46E7-A247-579276F02954}" type="pres">
      <dgm:prSet presAssocID="{59283EDE-2823-4B40-B0AC-1BB321D02E9F}" presName="vert1" presStyleCnt="0"/>
      <dgm:spPr/>
    </dgm:pt>
    <dgm:pt modelId="{29582807-6B09-4006-8037-2A9215CFB0B3}" type="pres">
      <dgm:prSet presAssocID="{AAF24F57-7253-4E18-8E9C-ADD19E3AEFDB}" presName="thickLine" presStyleLbl="alignNode1" presStyleIdx="3" presStyleCnt="8"/>
      <dgm:spPr/>
    </dgm:pt>
    <dgm:pt modelId="{2D54D038-8FB3-4587-9B03-A3D8DAF51E9D}" type="pres">
      <dgm:prSet presAssocID="{AAF24F57-7253-4E18-8E9C-ADD19E3AEFDB}" presName="horz1" presStyleCnt="0"/>
      <dgm:spPr/>
    </dgm:pt>
    <dgm:pt modelId="{B5A382F5-99AA-4A8C-B681-75DA717E3C4F}" type="pres">
      <dgm:prSet presAssocID="{AAF24F57-7253-4E18-8E9C-ADD19E3AEFDB}" presName="tx1" presStyleLbl="revTx" presStyleIdx="3" presStyleCnt="8" custLinFactNeighborX="-314" custLinFactNeighborY="-99723"/>
      <dgm:spPr/>
      <dgm:t>
        <a:bodyPr/>
        <a:lstStyle/>
        <a:p>
          <a:endParaRPr lang="ru-RU"/>
        </a:p>
      </dgm:t>
    </dgm:pt>
    <dgm:pt modelId="{EE941CFD-469B-4C43-A10D-278582089678}" type="pres">
      <dgm:prSet presAssocID="{AAF24F57-7253-4E18-8E9C-ADD19E3AEFDB}" presName="vert1" presStyleCnt="0"/>
      <dgm:spPr/>
    </dgm:pt>
    <dgm:pt modelId="{14F7FACA-D7D9-45E4-9AEB-BCD6DCB6A50A}" type="pres">
      <dgm:prSet presAssocID="{8E2653E1-7B12-4E09-8B05-41B8E2FAD178}" presName="thickLine" presStyleLbl="alignNode1" presStyleIdx="4" presStyleCnt="8"/>
      <dgm:spPr/>
    </dgm:pt>
    <dgm:pt modelId="{3A8B2224-6633-42F7-A0CD-E44DBBF30019}" type="pres">
      <dgm:prSet presAssocID="{8E2653E1-7B12-4E09-8B05-41B8E2FAD178}" presName="horz1" presStyleCnt="0"/>
      <dgm:spPr/>
    </dgm:pt>
    <dgm:pt modelId="{A7E42794-1578-4824-ACE0-6C12451C8DFD}" type="pres">
      <dgm:prSet presAssocID="{8E2653E1-7B12-4E09-8B05-41B8E2FAD178}" presName="tx1" presStyleLbl="revTx" presStyleIdx="4" presStyleCnt="8" custLinFactNeighborX="-295" custLinFactNeighborY="-96738"/>
      <dgm:spPr/>
      <dgm:t>
        <a:bodyPr/>
        <a:lstStyle/>
        <a:p>
          <a:endParaRPr lang="ru-RU"/>
        </a:p>
      </dgm:t>
    </dgm:pt>
    <dgm:pt modelId="{59A8964B-BAEC-445E-A287-DD07522DC856}" type="pres">
      <dgm:prSet presAssocID="{8E2653E1-7B12-4E09-8B05-41B8E2FAD178}" presName="vert1" presStyleCnt="0"/>
      <dgm:spPr/>
    </dgm:pt>
    <dgm:pt modelId="{DD67931C-1D91-4A28-8A92-80F378168DE5}" type="pres">
      <dgm:prSet presAssocID="{E644392A-DA0A-43C2-83B3-EBB6B3137A0A}" presName="thickLine" presStyleLbl="alignNode1" presStyleIdx="5" presStyleCnt="8"/>
      <dgm:spPr/>
    </dgm:pt>
    <dgm:pt modelId="{0600CB32-FA48-413B-A25E-5605F5850204}" type="pres">
      <dgm:prSet presAssocID="{E644392A-DA0A-43C2-83B3-EBB6B3137A0A}" presName="horz1" presStyleCnt="0"/>
      <dgm:spPr/>
    </dgm:pt>
    <dgm:pt modelId="{1E5B80B2-7DF0-4983-8321-668DB528BC5F}" type="pres">
      <dgm:prSet presAssocID="{E644392A-DA0A-43C2-83B3-EBB6B3137A0A}" presName="tx1" presStyleLbl="revTx" presStyleIdx="5" presStyleCnt="8" custLinFactNeighborX="53" custLinFactNeighborY="-93753"/>
      <dgm:spPr/>
      <dgm:t>
        <a:bodyPr/>
        <a:lstStyle/>
        <a:p>
          <a:endParaRPr lang="ru-RU"/>
        </a:p>
      </dgm:t>
    </dgm:pt>
    <dgm:pt modelId="{DEB9701C-3E3F-4A4C-B04F-E16931F34526}" type="pres">
      <dgm:prSet presAssocID="{E644392A-DA0A-43C2-83B3-EBB6B3137A0A}" presName="vert1" presStyleCnt="0"/>
      <dgm:spPr/>
    </dgm:pt>
    <dgm:pt modelId="{81A8AED0-7F3F-48B0-A5E0-9926C2F808BD}" type="pres">
      <dgm:prSet presAssocID="{39BC9589-E4A1-43E8-8CD4-BB45A75D25A2}" presName="thickLine" presStyleLbl="alignNode1" presStyleIdx="6" presStyleCnt="8"/>
      <dgm:spPr/>
    </dgm:pt>
    <dgm:pt modelId="{F47C17BF-E880-48BD-A830-498EC983B7C2}" type="pres">
      <dgm:prSet presAssocID="{39BC9589-E4A1-43E8-8CD4-BB45A75D25A2}" presName="horz1" presStyleCnt="0"/>
      <dgm:spPr/>
    </dgm:pt>
    <dgm:pt modelId="{92FCBC9B-0060-4690-BB74-2E8A3E723931}" type="pres">
      <dgm:prSet presAssocID="{39BC9589-E4A1-43E8-8CD4-BB45A75D25A2}" presName="tx1" presStyleLbl="revTx" presStyleIdx="6" presStyleCnt="8" custLinFactNeighborX="-314" custLinFactNeighborY="17235"/>
      <dgm:spPr/>
      <dgm:t>
        <a:bodyPr/>
        <a:lstStyle/>
        <a:p>
          <a:endParaRPr lang="ru-RU"/>
        </a:p>
      </dgm:t>
    </dgm:pt>
    <dgm:pt modelId="{9D044EBD-E7F9-41B6-ACAC-E5D981498D21}" type="pres">
      <dgm:prSet presAssocID="{39BC9589-E4A1-43E8-8CD4-BB45A75D25A2}" presName="vert1" presStyleCnt="0"/>
      <dgm:spPr/>
    </dgm:pt>
    <dgm:pt modelId="{BD13B569-1027-408F-AB95-FB7012A04367}" type="pres">
      <dgm:prSet presAssocID="{C49A9B5E-E74D-4709-91B8-08610CBC4E7D}" presName="thickLine" presStyleLbl="alignNode1" presStyleIdx="7" presStyleCnt="8"/>
      <dgm:spPr/>
    </dgm:pt>
    <dgm:pt modelId="{ED0F4280-EE12-4C5F-825C-C47C49D4350A}" type="pres">
      <dgm:prSet presAssocID="{C49A9B5E-E74D-4709-91B8-08610CBC4E7D}" presName="horz1" presStyleCnt="0"/>
      <dgm:spPr/>
    </dgm:pt>
    <dgm:pt modelId="{A0DC6467-26B7-458B-97BD-7D0CC08EA16E}" type="pres">
      <dgm:prSet presAssocID="{C49A9B5E-E74D-4709-91B8-08610CBC4E7D}" presName="tx1" presStyleLbl="revTx" presStyleIdx="7" presStyleCnt="8" custLinFactY="-88666" custLinFactNeighborX="-476" custLinFactNeighborY="-100000"/>
      <dgm:spPr/>
      <dgm:t>
        <a:bodyPr/>
        <a:lstStyle/>
        <a:p>
          <a:endParaRPr lang="ru-RU"/>
        </a:p>
      </dgm:t>
    </dgm:pt>
    <dgm:pt modelId="{CEF28885-98B7-43B6-B3E6-5A2DB11BE9E8}" type="pres">
      <dgm:prSet presAssocID="{C49A9B5E-E74D-4709-91B8-08610CBC4E7D}" presName="vert1" presStyleCnt="0"/>
      <dgm:spPr/>
    </dgm:pt>
  </dgm:ptLst>
  <dgm:cxnLst>
    <dgm:cxn modelId="{D1291B10-73A2-492B-8DA1-66AD154B2431}" srcId="{DBCCF7FA-A0C0-4950-B197-111DDAB55378}" destId="{59283EDE-2823-4B40-B0AC-1BB321D02E9F}" srcOrd="2" destOrd="0" parTransId="{11ABF4C8-BB14-43C1-934C-4580A7709432}" sibTransId="{E29CA48C-A41B-47C6-9DC9-1E5ED995A47E}"/>
    <dgm:cxn modelId="{23E28A18-30C6-4E7F-A3B1-F6AD27D173FA}" type="presOf" srcId="{9D7CE50B-A7FC-48C0-86B5-D038E88B9E8F}" destId="{924E8C1B-9D3A-4138-AE97-555A7A7CD7BC}" srcOrd="0" destOrd="0" presId="urn:microsoft.com/office/officeart/2008/layout/LinedList"/>
    <dgm:cxn modelId="{7D70C500-0E2C-481D-8D2D-599A2594D034}" type="presOf" srcId="{8E2653E1-7B12-4E09-8B05-41B8E2FAD178}" destId="{A7E42794-1578-4824-ACE0-6C12451C8DFD}" srcOrd="0" destOrd="0" presId="urn:microsoft.com/office/officeart/2008/layout/LinedList"/>
    <dgm:cxn modelId="{026C2953-4BA1-4D07-9818-DC9097BBC9B9}" type="presOf" srcId="{AAF24F57-7253-4E18-8E9C-ADD19E3AEFDB}" destId="{B5A382F5-99AA-4A8C-B681-75DA717E3C4F}" srcOrd="0" destOrd="0" presId="urn:microsoft.com/office/officeart/2008/layout/LinedList"/>
    <dgm:cxn modelId="{84F7D760-2944-48EE-AB81-46A048A9D5AF}" type="presOf" srcId="{59283EDE-2823-4B40-B0AC-1BB321D02E9F}" destId="{9F2467A3-C956-41FB-AAA3-06D77A963073}" srcOrd="0" destOrd="0" presId="urn:microsoft.com/office/officeart/2008/layout/LinedList"/>
    <dgm:cxn modelId="{9EF627D9-E5ED-418A-89B1-D962409242A9}" srcId="{DBCCF7FA-A0C0-4950-B197-111DDAB55378}" destId="{8E2653E1-7B12-4E09-8B05-41B8E2FAD178}" srcOrd="4" destOrd="0" parTransId="{F0E1C788-1FA4-42C0-B956-62CBFDF6E7D7}" sibTransId="{8A5C3BE4-1876-4BC2-9D5E-D7835F3F76EE}"/>
    <dgm:cxn modelId="{19A551B3-26FF-48BB-86A6-B54A9A0D7B61}" type="presOf" srcId="{C49A9B5E-E74D-4709-91B8-08610CBC4E7D}" destId="{A0DC6467-26B7-458B-97BD-7D0CC08EA16E}" srcOrd="0" destOrd="0" presId="urn:microsoft.com/office/officeart/2008/layout/LinedList"/>
    <dgm:cxn modelId="{DA1C229D-9D3C-4732-97E2-DE6D34D3851C}" srcId="{DBCCF7FA-A0C0-4950-B197-111DDAB55378}" destId="{C49A9B5E-E74D-4709-91B8-08610CBC4E7D}" srcOrd="7" destOrd="0" parTransId="{7ED3379C-6DC2-4326-81F6-EF52E6295FDF}" sibTransId="{E1E9B266-9B04-405E-9551-D43589541483}"/>
    <dgm:cxn modelId="{8D1AEBFB-D21E-4717-A420-9EA44DFB1F1F}" srcId="{DBCCF7FA-A0C0-4950-B197-111DDAB55378}" destId="{E644392A-DA0A-43C2-83B3-EBB6B3137A0A}" srcOrd="5" destOrd="0" parTransId="{3E28C730-8405-4767-BE34-93F38C7EAB37}" sibTransId="{B895A174-801B-4258-84BC-C3464F65DD90}"/>
    <dgm:cxn modelId="{A7C9D5C7-9E22-4824-8CF1-BB44E5D29342}" srcId="{DBCCF7FA-A0C0-4950-B197-111DDAB55378}" destId="{39BC9589-E4A1-43E8-8CD4-BB45A75D25A2}" srcOrd="6" destOrd="0" parTransId="{BCC18A27-BEE6-4E1F-8603-1885F71F4F52}" sibTransId="{FFC5A070-5C17-436F-8266-ED42B1A0C115}"/>
    <dgm:cxn modelId="{0E58978C-13FC-4C01-9427-CF85DBE9DF84}" srcId="{DBCCF7FA-A0C0-4950-B197-111DDAB55378}" destId="{583133C0-6EBC-4261-A522-DB64BDBC6181}" srcOrd="0" destOrd="0" parTransId="{0C0DEAF1-0E3F-49D5-B004-79C6DD8B0165}" sibTransId="{83AA5EAE-EC5E-416C-AC9B-546230DD77D4}"/>
    <dgm:cxn modelId="{A258E919-41C5-403D-A96E-36830854AE0A}" type="presOf" srcId="{DBCCF7FA-A0C0-4950-B197-111DDAB55378}" destId="{885A291A-2C4E-43FB-8021-A7AADAB7BD67}" srcOrd="0" destOrd="0" presId="urn:microsoft.com/office/officeart/2008/layout/LinedList"/>
    <dgm:cxn modelId="{6A67EA89-5EA2-4B17-819E-EA6E60D3CE29}" srcId="{DBCCF7FA-A0C0-4950-B197-111DDAB55378}" destId="{9D7CE50B-A7FC-48C0-86B5-D038E88B9E8F}" srcOrd="1" destOrd="0" parTransId="{E6BDF618-A084-485D-ACF3-726F8A388E04}" sibTransId="{793A92C2-6DB9-4082-A2F5-0A9ABF10F6C9}"/>
    <dgm:cxn modelId="{28F905E9-83B5-478D-973F-D99E82A535C1}" type="presOf" srcId="{39BC9589-E4A1-43E8-8CD4-BB45A75D25A2}" destId="{92FCBC9B-0060-4690-BB74-2E8A3E723931}" srcOrd="0" destOrd="0" presId="urn:microsoft.com/office/officeart/2008/layout/LinedList"/>
    <dgm:cxn modelId="{1E592308-9676-4563-8B7E-A31828307DC9}" type="presOf" srcId="{E644392A-DA0A-43C2-83B3-EBB6B3137A0A}" destId="{1E5B80B2-7DF0-4983-8321-668DB528BC5F}" srcOrd="0" destOrd="0" presId="urn:microsoft.com/office/officeart/2008/layout/LinedList"/>
    <dgm:cxn modelId="{7C0E3EF0-9DD5-4247-95BE-046F4268DB14}" srcId="{DBCCF7FA-A0C0-4950-B197-111DDAB55378}" destId="{AAF24F57-7253-4E18-8E9C-ADD19E3AEFDB}" srcOrd="3" destOrd="0" parTransId="{0F64F909-640F-45E3-9F22-C882C069C909}" sibTransId="{F3869F39-4FBC-44EF-A6AE-F04B12EFF498}"/>
    <dgm:cxn modelId="{E5F245F7-36C8-44DB-A781-FD125C4C2372}" type="presOf" srcId="{583133C0-6EBC-4261-A522-DB64BDBC6181}" destId="{8B7F2B4B-6FFE-4221-BC94-7ECB04F1A389}" srcOrd="0" destOrd="0" presId="urn:microsoft.com/office/officeart/2008/layout/LinedList"/>
    <dgm:cxn modelId="{920AA171-B3AE-4839-824D-03659EA4BAE8}" type="presParOf" srcId="{885A291A-2C4E-43FB-8021-A7AADAB7BD67}" destId="{3DA5B1DF-6BF5-49EB-B378-DABD64990AF7}" srcOrd="0" destOrd="0" presId="urn:microsoft.com/office/officeart/2008/layout/LinedList"/>
    <dgm:cxn modelId="{32C66595-0746-43D8-A105-68E9592815FC}" type="presParOf" srcId="{885A291A-2C4E-43FB-8021-A7AADAB7BD67}" destId="{2EFCB5C4-7CBE-4211-81B4-D9BD2DF311C4}" srcOrd="1" destOrd="0" presId="urn:microsoft.com/office/officeart/2008/layout/LinedList"/>
    <dgm:cxn modelId="{6C74E56F-D3BF-4B3E-B910-FFDDB5D97527}" type="presParOf" srcId="{2EFCB5C4-7CBE-4211-81B4-D9BD2DF311C4}" destId="{8B7F2B4B-6FFE-4221-BC94-7ECB04F1A389}" srcOrd="0" destOrd="0" presId="urn:microsoft.com/office/officeart/2008/layout/LinedList"/>
    <dgm:cxn modelId="{B05D1192-BB9E-4B70-961B-F075E8651737}" type="presParOf" srcId="{2EFCB5C4-7CBE-4211-81B4-D9BD2DF311C4}" destId="{F260C5E2-AD88-4105-87CF-39B65CCD6C43}" srcOrd="1" destOrd="0" presId="urn:microsoft.com/office/officeart/2008/layout/LinedList"/>
    <dgm:cxn modelId="{2EB145DB-758C-4010-ACC7-6ED8C6CD988B}" type="presParOf" srcId="{885A291A-2C4E-43FB-8021-A7AADAB7BD67}" destId="{363C3F0D-4B8B-494E-9485-96B345CDCA45}" srcOrd="2" destOrd="0" presId="urn:microsoft.com/office/officeart/2008/layout/LinedList"/>
    <dgm:cxn modelId="{9E9C7A43-0EAE-471D-8856-ECD2F58631A0}" type="presParOf" srcId="{885A291A-2C4E-43FB-8021-A7AADAB7BD67}" destId="{FA60EB74-BD90-4129-AC1A-95B8AEC86928}" srcOrd="3" destOrd="0" presId="urn:microsoft.com/office/officeart/2008/layout/LinedList"/>
    <dgm:cxn modelId="{93475C00-38D6-40C3-807B-D6CD503A0A3F}" type="presParOf" srcId="{FA60EB74-BD90-4129-AC1A-95B8AEC86928}" destId="{924E8C1B-9D3A-4138-AE97-555A7A7CD7BC}" srcOrd="0" destOrd="0" presId="urn:microsoft.com/office/officeart/2008/layout/LinedList"/>
    <dgm:cxn modelId="{E9BC24BB-F9E8-430A-9349-1487170B8251}" type="presParOf" srcId="{FA60EB74-BD90-4129-AC1A-95B8AEC86928}" destId="{A53869B5-E17B-4B53-9FFC-5EFB9BC59CCE}" srcOrd="1" destOrd="0" presId="urn:microsoft.com/office/officeart/2008/layout/LinedList"/>
    <dgm:cxn modelId="{7CDE977E-923C-488C-863F-121A65DB4559}" type="presParOf" srcId="{885A291A-2C4E-43FB-8021-A7AADAB7BD67}" destId="{7733B557-D811-4645-B97F-3817FA60BEA3}" srcOrd="4" destOrd="0" presId="urn:microsoft.com/office/officeart/2008/layout/LinedList"/>
    <dgm:cxn modelId="{1B347056-1646-4653-88C0-D8854E49923B}" type="presParOf" srcId="{885A291A-2C4E-43FB-8021-A7AADAB7BD67}" destId="{D4568CF1-BF97-4C25-9628-89438D7D9055}" srcOrd="5" destOrd="0" presId="urn:microsoft.com/office/officeart/2008/layout/LinedList"/>
    <dgm:cxn modelId="{CC90A23D-4A18-41D9-A9B0-FC575FC7061C}" type="presParOf" srcId="{D4568CF1-BF97-4C25-9628-89438D7D9055}" destId="{9F2467A3-C956-41FB-AAA3-06D77A963073}" srcOrd="0" destOrd="0" presId="urn:microsoft.com/office/officeart/2008/layout/LinedList"/>
    <dgm:cxn modelId="{830E76EE-9200-46B0-8C5F-CBF7FA821076}" type="presParOf" srcId="{D4568CF1-BF97-4C25-9628-89438D7D9055}" destId="{9D8F560A-D5C0-46E7-A247-579276F02954}" srcOrd="1" destOrd="0" presId="urn:microsoft.com/office/officeart/2008/layout/LinedList"/>
    <dgm:cxn modelId="{9C581E44-C0B3-4AE6-8758-924C937C74E4}" type="presParOf" srcId="{885A291A-2C4E-43FB-8021-A7AADAB7BD67}" destId="{29582807-6B09-4006-8037-2A9215CFB0B3}" srcOrd="6" destOrd="0" presId="urn:microsoft.com/office/officeart/2008/layout/LinedList"/>
    <dgm:cxn modelId="{96101005-579F-4BA4-9FEF-980011B040A9}" type="presParOf" srcId="{885A291A-2C4E-43FB-8021-A7AADAB7BD67}" destId="{2D54D038-8FB3-4587-9B03-A3D8DAF51E9D}" srcOrd="7" destOrd="0" presId="urn:microsoft.com/office/officeart/2008/layout/LinedList"/>
    <dgm:cxn modelId="{CE7CFE7F-3919-4DDB-806B-3A3BDD521AFB}" type="presParOf" srcId="{2D54D038-8FB3-4587-9B03-A3D8DAF51E9D}" destId="{B5A382F5-99AA-4A8C-B681-75DA717E3C4F}" srcOrd="0" destOrd="0" presId="urn:microsoft.com/office/officeart/2008/layout/LinedList"/>
    <dgm:cxn modelId="{F73B372B-6D2A-464F-BEF3-CA10FB3D7DC8}" type="presParOf" srcId="{2D54D038-8FB3-4587-9B03-A3D8DAF51E9D}" destId="{EE941CFD-469B-4C43-A10D-278582089678}" srcOrd="1" destOrd="0" presId="urn:microsoft.com/office/officeart/2008/layout/LinedList"/>
    <dgm:cxn modelId="{6335B0CB-A786-4125-A0A2-777DD6D09DA0}" type="presParOf" srcId="{885A291A-2C4E-43FB-8021-A7AADAB7BD67}" destId="{14F7FACA-D7D9-45E4-9AEB-BCD6DCB6A50A}" srcOrd="8" destOrd="0" presId="urn:microsoft.com/office/officeart/2008/layout/LinedList"/>
    <dgm:cxn modelId="{9115CCF9-F7E2-4D0D-8DA2-40374E3CDC71}" type="presParOf" srcId="{885A291A-2C4E-43FB-8021-A7AADAB7BD67}" destId="{3A8B2224-6633-42F7-A0CD-E44DBBF30019}" srcOrd="9" destOrd="0" presId="urn:microsoft.com/office/officeart/2008/layout/LinedList"/>
    <dgm:cxn modelId="{4D862F75-E455-4B8C-A636-CFA0D8F0FC39}" type="presParOf" srcId="{3A8B2224-6633-42F7-A0CD-E44DBBF30019}" destId="{A7E42794-1578-4824-ACE0-6C12451C8DFD}" srcOrd="0" destOrd="0" presId="urn:microsoft.com/office/officeart/2008/layout/LinedList"/>
    <dgm:cxn modelId="{BF32BF34-BDEE-4869-B57F-BE3E640FE6A5}" type="presParOf" srcId="{3A8B2224-6633-42F7-A0CD-E44DBBF30019}" destId="{59A8964B-BAEC-445E-A287-DD07522DC856}" srcOrd="1" destOrd="0" presId="urn:microsoft.com/office/officeart/2008/layout/LinedList"/>
    <dgm:cxn modelId="{DB6681E6-273B-4E37-B067-D571A1A943F4}" type="presParOf" srcId="{885A291A-2C4E-43FB-8021-A7AADAB7BD67}" destId="{DD67931C-1D91-4A28-8A92-80F378168DE5}" srcOrd="10" destOrd="0" presId="urn:microsoft.com/office/officeart/2008/layout/LinedList"/>
    <dgm:cxn modelId="{3864224C-F0D1-4A99-8FA2-7D7A99C3E287}" type="presParOf" srcId="{885A291A-2C4E-43FB-8021-A7AADAB7BD67}" destId="{0600CB32-FA48-413B-A25E-5605F5850204}" srcOrd="11" destOrd="0" presId="urn:microsoft.com/office/officeart/2008/layout/LinedList"/>
    <dgm:cxn modelId="{AAFDE2AD-808B-429B-9385-1C5F97A5D362}" type="presParOf" srcId="{0600CB32-FA48-413B-A25E-5605F5850204}" destId="{1E5B80B2-7DF0-4983-8321-668DB528BC5F}" srcOrd="0" destOrd="0" presId="urn:microsoft.com/office/officeart/2008/layout/LinedList"/>
    <dgm:cxn modelId="{7041DF25-8B5B-4579-BA77-F51FE9DB7D20}" type="presParOf" srcId="{0600CB32-FA48-413B-A25E-5605F5850204}" destId="{DEB9701C-3E3F-4A4C-B04F-E16931F34526}" srcOrd="1" destOrd="0" presId="urn:microsoft.com/office/officeart/2008/layout/LinedList"/>
    <dgm:cxn modelId="{21E9B4B5-B256-4A6F-925B-BDDD06E12FD0}" type="presParOf" srcId="{885A291A-2C4E-43FB-8021-A7AADAB7BD67}" destId="{81A8AED0-7F3F-48B0-A5E0-9926C2F808BD}" srcOrd="12" destOrd="0" presId="urn:microsoft.com/office/officeart/2008/layout/LinedList"/>
    <dgm:cxn modelId="{2D0D6C84-D4B6-443D-A509-9562314C8BC2}" type="presParOf" srcId="{885A291A-2C4E-43FB-8021-A7AADAB7BD67}" destId="{F47C17BF-E880-48BD-A830-498EC983B7C2}" srcOrd="13" destOrd="0" presId="urn:microsoft.com/office/officeart/2008/layout/LinedList"/>
    <dgm:cxn modelId="{29E2DC23-7B74-4D84-80AA-8AF0E08E9B7F}" type="presParOf" srcId="{F47C17BF-E880-48BD-A830-498EC983B7C2}" destId="{92FCBC9B-0060-4690-BB74-2E8A3E723931}" srcOrd="0" destOrd="0" presId="urn:microsoft.com/office/officeart/2008/layout/LinedList"/>
    <dgm:cxn modelId="{134B2B96-DD7B-416C-A614-DA378E9E8DE1}" type="presParOf" srcId="{F47C17BF-E880-48BD-A830-498EC983B7C2}" destId="{9D044EBD-E7F9-41B6-ACAC-E5D981498D21}" srcOrd="1" destOrd="0" presId="urn:microsoft.com/office/officeart/2008/layout/LinedList"/>
    <dgm:cxn modelId="{9C2E6059-3A39-4CA3-BAF0-316429D7B152}" type="presParOf" srcId="{885A291A-2C4E-43FB-8021-A7AADAB7BD67}" destId="{BD13B569-1027-408F-AB95-FB7012A04367}" srcOrd="14" destOrd="0" presId="urn:microsoft.com/office/officeart/2008/layout/LinedList"/>
    <dgm:cxn modelId="{6F8D029B-4D4D-45BE-8289-1270093D6280}" type="presParOf" srcId="{885A291A-2C4E-43FB-8021-A7AADAB7BD67}" destId="{ED0F4280-EE12-4C5F-825C-C47C49D4350A}" srcOrd="15" destOrd="0" presId="urn:microsoft.com/office/officeart/2008/layout/LinedList"/>
    <dgm:cxn modelId="{7618AC5E-13C2-4F7E-984A-AAA9F20E760F}" type="presParOf" srcId="{ED0F4280-EE12-4C5F-825C-C47C49D4350A}" destId="{A0DC6467-26B7-458B-97BD-7D0CC08EA16E}" srcOrd="0" destOrd="0" presId="urn:microsoft.com/office/officeart/2008/layout/LinedList"/>
    <dgm:cxn modelId="{E832C6AB-D125-489A-8884-9A047CA091E5}" type="presParOf" srcId="{ED0F4280-EE12-4C5F-825C-C47C49D4350A}" destId="{CEF28885-98B7-43B6-B3E6-5A2DB11BE9E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7EE389-146D-412A-A484-CD3A207C8002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FCFD04E9-06B4-46A9-A309-63E48656ECE7}">
      <dgm:prSet phldrT="[Текст]"/>
      <dgm:spPr/>
      <dgm:t>
        <a:bodyPr/>
        <a:lstStyle/>
        <a:p>
          <a:r>
            <a:rPr lang="ru-RU" dirty="0" smtClean="0"/>
            <a:t>3 уровень - 16</a:t>
          </a:r>
          <a:endParaRPr lang="ru-RU" dirty="0"/>
        </a:p>
      </dgm:t>
    </dgm:pt>
    <dgm:pt modelId="{5FE72032-8934-4DE2-AD21-13402FFEFB2B}" type="parTrans" cxnId="{5AD836CC-D28C-4C02-9E89-43C3F854EF6B}">
      <dgm:prSet/>
      <dgm:spPr/>
      <dgm:t>
        <a:bodyPr/>
        <a:lstStyle/>
        <a:p>
          <a:endParaRPr lang="ru-RU"/>
        </a:p>
      </dgm:t>
    </dgm:pt>
    <dgm:pt modelId="{49406242-5C40-4A03-940F-CD38860546B0}" type="sibTrans" cxnId="{5AD836CC-D28C-4C02-9E89-43C3F854EF6B}">
      <dgm:prSet/>
      <dgm:spPr/>
      <dgm:t>
        <a:bodyPr/>
        <a:lstStyle/>
        <a:p>
          <a:endParaRPr lang="ru-RU"/>
        </a:p>
      </dgm:t>
    </dgm:pt>
    <dgm:pt modelId="{3A1ABF5B-A14E-476C-9E12-1A824D7500ED}">
      <dgm:prSet phldrT="[Текст]"/>
      <dgm:spPr/>
      <dgm:t>
        <a:bodyPr/>
        <a:lstStyle/>
        <a:p>
          <a:r>
            <a:rPr lang="ru-RU" dirty="0" smtClean="0"/>
            <a:t>2 уровень - 30</a:t>
          </a:r>
          <a:endParaRPr lang="ru-RU" dirty="0"/>
        </a:p>
      </dgm:t>
    </dgm:pt>
    <dgm:pt modelId="{AEF8BC81-EDCA-46CD-8F7F-877434C04288}" type="parTrans" cxnId="{4DACB78C-51F1-4B6C-B29E-9480B9EEA96C}">
      <dgm:prSet/>
      <dgm:spPr/>
      <dgm:t>
        <a:bodyPr/>
        <a:lstStyle/>
        <a:p>
          <a:endParaRPr lang="ru-RU"/>
        </a:p>
      </dgm:t>
    </dgm:pt>
    <dgm:pt modelId="{98A66381-BA92-46E3-88C1-DDD7FC32F6DB}" type="sibTrans" cxnId="{4DACB78C-51F1-4B6C-B29E-9480B9EEA96C}">
      <dgm:prSet/>
      <dgm:spPr/>
      <dgm:t>
        <a:bodyPr/>
        <a:lstStyle/>
        <a:p>
          <a:endParaRPr lang="ru-RU"/>
        </a:p>
      </dgm:t>
    </dgm:pt>
    <dgm:pt modelId="{09E17CCC-FF41-4C57-A135-E06B3C9037F8}">
      <dgm:prSet phldrT="[Текст]"/>
      <dgm:spPr/>
      <dgm:t>
        <a:bodyPr/>
        <a:lstStyle/>
        <a:p>
          <a:r>
            <a:rPr lang="ru-RU" dirty="0" smtClean="0"/>
            <a:t>1 уровень - 46</a:t>
          </a:r>
          <a:endParaRPr lang="ru-RU" dirty="0"/>
        </a:p>
      </dgm:t>
    </dgm:pt>
    <dgm:pt modelId="{EDB990AC-9CC0-4FDB-91C2-625B6FF014AF}" type="parTrans" cxnId="{93E117C9-9FB5-45A7-AFBB-0200FF5DEC62}">
      <dgm:prSet/>
      <dgm:spPr/>
      <dgm:t>
        <a:bodyPr/>
        <a:lstStyle/>
        <a:p>
          <a:endParaRPr lang="ru-RU"/>
        </a:p>
      </dgm:t>
    </dgm:pt>
    <dgm:pt modelId="{E7D939BC-8097-44DC-ABE4-DE3EC4FCE816}" type="sibTrans" cxnId="{93E117C9-9FB5-45A7-AFBB-0200FF5DEC62}">
      <dgm:prSet/>
      <dgm:spPr/>
      <dgm:t>
        <a:bodyPr/>
        <a:lstStyle/>
        <a:p>
          <a:endParaRPr lang="ru-RU"/>
        </a:p>
      </dgm:t>
    </dgm:pt>
    <dgm:pt modelId="{45EEDAEA-F38C-45D3-BC6D-25C8EC5FF469}" type="pres">
      <dgm:prSet presAssocID="{867EE389-146D-412A-A484-CD3A207C8002}" presName="compositeShape" presStyleCnt="0">
        <dgm:presLayoutVars>
          <dgm:dir/>
          <dgm:resizeHandles/>
        </dgm:presLayoutVars>
      </dgm:prSet>
      <dgm:spPr/>
    </dgm:pt>
    <dgm:pt modelId="{3970B708-2B22-42BF-B404-D529E10A7FA8}" type="pres">
      <dgm:prSet presAssocID="{867EE389-146D-412A-A484-CD3A207C8002}" presName="pyramid" presStyleLbl="node1" presStyleIdx="0" presStyleCnt="1"/>
      <dgm:spPr/>
    </dgm:pt>
    <dgm:pt modelId="{604B758A-AD61-407C-AA06-6034507F5C4B}" type="pres">
      <dgm:prSet presAssocID="{867EE389-146D-412A-A484-CD3A207C8002}" presName="theList" presStyleCnt="0"/>
      <dgm:spPr/>
    </dgm:pt>
    <dgm:pt modelId="{C6BE6DDD-48C4-4134-8542-CFA17A0AED67}" type="pres">
      <dgm:prSet presAssocID="{FCFD04E9-06B4-46A9-A309-63E48656ECE7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E21FD4-0927-4EBD-94FA-B6C75226803B}" type="pres">
      <dgm:prSet presAssocID="{FCFD04E9-06B4-46A9-A309-63E48656ECE7}" presName="aSpace" presStyleCnt="0"/>
      <dgm:spPr/>
    </dgm:pt>
    <dgm:pt modelId="{3B6C6945-B396-49A8-BE7C-153CAD2448EE}" type="pres">
      <dgm:prSet presAssocID="{3A1ABF5B-A14E-476C-9E12-1A824D7500E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CDC565-7ABB-4058-8B5E-73B7A7025AC9}" type="pres">
      <dgm:prSet presAssocID="{3A1ABF5B-A14E-476C-9E12-1A824D7500ED}" presName="aSpace" presStyleCnt="0"/>
      <dgm:spPr/>
    </dgm:pt>
    <dgm:pt modelId="{285D74FE-5DC2-4293-9B5A-40565FDF549E}" type="pres">
      <dgm:prSet presAssocID="{09E17CCC-FF41-4C57-A135-E06B3C9037F8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7C1546-B714-4552-AE5E-5492B24BA145}" type="pres">
      <dgm:prSet presAssocID="{09E17CCC-FF41-4C57-A135-E06B3C9037F8}" presName="aSpace" presStyleCnt="0"/>
      <dgm:spPr/>
    </dgm:pt>
  </dgm:ptLst>
  <dgm:cxnLst>
    <dgm:cxn modelId="{5AD836CC-D28C-4C02-9E89-43C3F854EF6B}" srcId="{867EE389-146D-412A-A484-CD3A207C8002}" destId="{FCFD04E9-06B4-46A9-A309-63E48656ECE7}" srcOrd="0" destOrd="0" parTransId="{5FE72032-8934-4DE2-AD21-13402FFEFB2B}" sibTransId="{49406242-5C40-4A03-940F-CD38860546B0}"/>
    <dgm:cxn modelId="{E8A58ED6-B8FD-4CDC-A20B-08E973D5C3F5}" type="presOf" srcId="{3A1ABF5B-A14E-476C-9E12-1A824D7500ED}" destId="{3B6C6945-B396-49A8-BE7C-153CAD2448EE}" srcOrd="0" destOrd="0" presId="urn:microsoft.com/office/officeart/2005/8/layout/pyramid2"/>
    <dgm:cxn modelId="{F8EB15ED-7148-47C4-A075-39C6BBEF2DBE}" type="presOf" srcId="{FCFD04E9-06B4-46A9-A309-63E48656ECE7}" destId="{C6BE6DDD-48C4-4134-8542-CFA17A0AED67}" srcOrd="0" destOrd="0" presId="urn:microsoft.com/office/officeart/2005/8/layout/pyramid2"/>
    <dgm:cxn modelId="{93E117C9-9FB5-45A7-AFBB-0200FF5DEC62}" srcId="{867EE389-146D-412A-A484-CD3A207C8002}" destId="{09E17CCC-FF41-4C57-A135-E06B3C9037F8}" srcOrd="2" destOrd="0" parTransId="{EDB990AC-9CC0-4FDB-91C2-625B6FF014AF}" sibTransId="{E7D939BC-8097-44DC-ABE4-DE3EC4FCE816}"/>
    <dgm:cxn modelId="{4DACB78C-51F1-4B6C-B29E-9480B9EEA96C}" srcId="{867EE389-146D-412A-A484-CD3A207C8002}" destId="{3A1ABF5B-A14E-476C-9E12-1A824D7500ED}" srcOrd="1" destOrd="0" parTransId="{AEF8BC81-EDCA-46CD-8F7F-877434C04288}" sibTransId="{98A66381-BA92-46E3-88C1-DDD7FC32F6DB}"/>
    <dgm:cxn modelId="{F02394FF-B51D-46E7-BF62-FECFC484ED97}" type="presOf" srcId="{867EE389-146D-412A-A484-CD3A207C8002}" destId="{45EEDAEA-F38C-45D3-BC6D-25C8EC5FF469}" srcOrd="0" destOrd="0" presId="urn:microsoft.com/office/officeart/2005/8/layout/pyramid2"/>
    <dgm:cxn modelId="{10F2CB9A-302A-4346-899D-D5F86DF3E814}" type="presOf" srcId="{09E17CCC-FF41-4C57-A135-E06B3C9037F8}" destId="{285D74FE-5DC2-4293-9B5A-40565FDF549E}" srcOrd="0" destOrd="0" presId="urn:microsoft.com/office/officeart/2005/8/layout/pyramid2"/>
    <dgm:cxn modelId="{A111B63C-88DF-4D80-B6D3-EFAF1F339990}" type="presParOf" srcId="{45EEDAEA-F38C-45D3-BC6D-25C8EC5FF469}" destId="{3970B708-2B22-42BF-B404-D529E10A7FA8}" srcOrd="0" destOrd="0" presId="urn:microsoft.com/office/officeart/2005/8/layout/pyramid2"/>
    <dgm:cxn modelId="{3D6BA433-EDF9-41B4-8FCB-2394FD2C045E}" type="presParOf" srcId="{45EEDAEA-F38C-45D3-BC6D-25C8EC5FF469}" destId="{604B758A-AD61-407C-AA06-6034507F5C4B}" srcOrd="1" destOrd="0" presId="urn:microsoft.com/office/officeart/2005/8/layout/pyramid2"/>
    <dgm:cxn modelId="{BB6BC437-26A9-4AC1-BBEA-BEAE88905B45}" type="presParOf" srcId="{604B758A-AD61-407C-AA06-6034507F5C4B}" destId="{C6BE6DDD-48C4-4134-8542-CFA17A0AED67}" srcOrd="0" destOrd="0" presId="urn:microsoft.com/office/officeart/2005/8/layout/pyramid2"/>
    <dgm:cxn modelId="{5AD7AF35-FFE9-4C1B-B35C-BFF21D0C31B1}" type="presParOf" srcId="{604B758A-AD61-407C-AA06-6034507F5C4B}" destId="{74E21FD4-0927-4EBD-94FA-B6C75226803B}" srcOrd="1" destOrd="0" presId="urn:microsoft.com/office/officeart/2005/8/layout/pyramid2"/>
    <dgm:cxn modelId="{F2EF03F1-7B17-4B2C-8165-D91C6C9B3FDD}" type="presParOf" srcId="{604B758A-AD61-407C-AA06-6034507F5C4B}" destId="{3B6C6945-B396-49A8-BE7C-153CAD2448EE}" srcOrd="2" destOrd="0" presId="urn:microsoft.com/office/officeart/2005/8/layout/pyramid2"/>
    <dgm:cxn modelId="{4317ADAF-C906-4F96-AB82-5AC470BBEDF0}" type="presParOf" srcId="{604B758A-AD61-407C-AA06-6034507F5C4B}" destId="{99CDC565-7ABB-4058-8B5E-73B7A7025AC9}" srcOrd="3" destOrd="0" presId="urn:microsoft.com/office/officeart/2005/8/layout/pyramid2"/>
    <dgm:cxn modelId="{84A3965C-5581-4EA1-BF68-71E0116D0595}" type="presParOf" srcId="{604B758A-AD61-407C-AA06-6034507F5C4B}" destId="{285D74FE-5DC2-4293-9B5A-40565FDF549E}" srcOrd="4" destOrd="0" presId="urn:microsoft.com/office/officeart/2005/8/layout/pyramid2"/>
    <dgm:cxn modelId="{329F672A-6EC0-4D70-BF2C-C896A711635A}" type="presParOf" srcId="{604B758A-AD61-407C-AA06-6034507F5C4B}" destId="{747C1546-B714-4552-AE5E-5492B24BA145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5B1DF-6BF5-49EB-B378-DABD64990AF7}">
      <dsp:nvSpPr>
        <dsp:cNvPr id="0" name=""/>
        <dsp:cNvSpPr/>
      </dsp:nvSpPr>
      <dsp:spPr>
        <a:xfrm>
          <a:off x="0" y="0"/>
          <a:ext cx="7937094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B7F2B4B-6FFE-4221-BC94-7ECB04F1A389}">
      <dsp:nvSpPr>
        <dsp:cNvPr id="0" name=""/>
        <dsp:cNvSpPr/>
      </dsp:nvSpPr>
      <dsp:spPr>
        <a:xfrm>
          <a:off x="0" y="0"/>
          <a:ext cx="7937094" cy="611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+mn-lt"/>
            <a:cs typeface="Arial" panose="020B0604020202020204" pitchFamily="34" charset="0"/>
          </a:endParaRPr>
        </a:p>
      </dsp:txBody>
      <dsp:txXfrm>
        <a:off x="0" y="0"/>
        <a:ext cx="7937094" cy="611958"/>
      </dsp:txXfrm>
    </dsp:sp>
    <dsp:sp modelId="{363C3F0D-4B8B-494E-9485-96B345CDCA45}">
      <dsp:nvSpPr>
        <dsp:cNvPr id="0" name=""/>
        <dsp:cNvSpPr/>
      </dsp:nvSpPr>
      <dsp:spPr>
        <a:xfrm>
          <a:off x="0" y="611958"/>
          <a:ext cx="7937094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4E8C1B-9D3A-4138-AE97-555A7A7CD7BC}">
      <dsp:nvSpPr>
        <dsp:cNvPr id="0" name=""/>
        <dsp:cNvSpPr/>
      </dsp:nvSpPr>
      <dsp:spPr>
        <a:xfrm>
          <a:off x="0" y="0"/>
          <a:ext cx="7937094" cy="611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latin typeface="+mn-lt"/>
              <a:cs typeface="Arial" panose="020B0604020202020204" pitchFamily="34" charset="0"/>
            </a:rPr>
            <a:t>Создание единой региональной системы диспетчеризации скорой медицинской помощи и санитарной </a:t>
          </a:r>
          <a:r>
            <a:rPr lang="ru-RU" sz="1600" kern="1200" dirty="0" smtClean="0">
              <a:latin typeface="+mn-lt"/>
              <a:cs typeface="Arial" panose="020B0604020202020204" pitchFamily="34" charset="0"/>
            </a:rPr>
            <a:t>авиации</a:t>
          </a:r>
          <a:endParaRPr lang="ru-RU" sz="1600" kern="1200" dirty="0">
            <a:latin typeface="+mn-lt"/>
            <a:cs typeface="Arial" panose="020B0604020202020204" pitchFamily="34" charset="0"/>
          </a:endParaRPr>
        </a:p>
      </dsp:txBody>
      <dsp:txXfrm>
        <a:off x="0" y="0"/>
        <a:ext cx="7937094" cy="611958"/>
      </dsp:txXfrm>
    </dsp:sp>
    <dsp:sp modelId="{7733B557-D811-4645-B97F-3817FA60BEA3}">
      <dsp:nvSpPr>
        <dsp:cNvPr id="0" name=""/>
        <dsp:cNvSpPr/>
      </dsp:nvSpPr>
      <dsp:spPr>
        <a:xfrm>
          <a:off x="0" y="1223916"/>
          <a:ext cx="7937094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F2467A3-C956-41FB-AAA3-06D77A963073}">
      <dsp:nvSpPr>
        <dsp:cNvPr id="0" name=""/>
        <dsp:cNvSpPr/>
      </dsp:nvSpPr>
      <dsp:spPr>
        <a:xfrm>
          <a:off x="0" y="595392"/>
          <a:ext cx="7937094" cy="611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latin typeface="+mn-lt"/>
              <a:cs typeface="Arial" panose="020B0604020202020204" pitchFamily="34" charset="0"/>
            </a:rPr>
            <a:t>Формирование медицинских округов оказания экстренной медицинской помощи, объединяющих несколько административных территорий муниципальных образований Югры</a:t>
          </a:r>
        </a:p>
      </dsp:txBody>
      <dsp:txXfrm>
        <a:off x="0" y="595392"/>
        <a:ext cx="7937094" cy="611958"/>
      </dsp:txXfrm>
    </dsp:sp>
    <dsp:sp modelId="{29582807-6B09-4006-8037-2A9215CFB0B3}">
      <dsp:nvSpPr>
        <dsp:cNvPr id="0" name=""/>
        <dsp:cNvSpPr/>
      </dsp:nvSpPr>
      <dsp:spPr>
        <a:xfrm>
          <a:off x="0" y="1835875"/>
          <a:ext cx="7937094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5A382F5-99AA-4A8C-B681-75DA717E3C4F}">
      <dsp:nvSpPr>
        <dsp:cNvPr id="0" name=""/>
        <dsp:cNvSpPr/>
      </dsp:nvSpPr>
      <dsp:spPr>
        <a:xfrm>
          <a:off x="0" y="1225611"/>
          <a:ext cx="7937094" cy="611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latin typeface="+mn-lt"/>
              <a:cs typeface="Arial" panose="020B0604020202020204" pitchFamily="34" charset="0"/>
            </a:rPr>
            <a:t>Формирование трёхуровневой, динамической системы маршрутизации пациентов в медицинские организации автономного округа</a:t>
          </a:r>
        </a:p>
      </dsp:txBody>
      <dsp:txXfrm>
        <a:off x="0" y="1225611"/>
        <a:ext cx="7937094" cy="611958"/>
      </dsp:txXfrm>
    </dsp:sp>
    <dsp:sp modelId="{14F7FACA-D7D9-45E4-9AEB-BCD6DCB6A50A}">
      <dsp:nvSpPr>
        <dsp:cNvPr id="0" name=""/>
        <dsp:cNvSpPr/>
      </dsp:nvSpPr>
      <dsp:spPr>
        <a:xfrm>
          <a:off x="0" y="2447833"/>
          <a:ext cx="7937094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7E42794-1578-4824-ACE0-6C12451C8DFD}">
      <dsp:nvSpPr>
        <dsp:cNvPr id="0" name=""/>
        <dsp:cNvSpPr/>
      </dsp:nvSpPr>
      <dsp:spPr>
        <a:xfrm>
          <a:off x="0" y="1855837"/>
          <a:ext cx="7937094" cy="611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+mn-lt"/>
              <a:cs typeface="Arial" panose="020B0604020202020204" pitchFamily="34" charset="0"/>
            </a:rPr>
            <a:t>Обеспечение работы </a:t>
          </a:r>
          <a:r>
            <a:rPr lang="ru-RU" sz="1600" kern="1200" dirty="0">
              <a:latin typeface="+mn-lt"/>
              <a:cs typeface="Arial" panose="020B0604020202020204" pitchFamily="34" charset="0"/>
            </a:rPr>
            <a:t>дополнительной точки базирования вертолетов, используемых с целью обеспечения потребности в санитарно-авиационной эвакуации в г. </a:t>
          </a:r>
          <a:r>
            <a:rPr lang="ru-RU" sz="1600" kern="1200" dirty="0" err="1">
              <a:latin typeface="+mn-lt"/>
              <a:cs typeface="Arial" panose="020B0604020202020204" pitchFamily="34" charset="0"/>
            </a:rPr>
            <a:t>Нягани</a:t>
          </a:r>
          <a:endParaRPr lang="ru-RU" sz="1600" kern="1200" dirty="0">
            <a:latin typeface="+mn-lt"/>
            <a:cs typeface="Arial" panose="020B0604020202020204" pitchFamily="34" charset="0"/>
          </a:endParaRPr>
        </a:p>
      </dsp:txBody>
      <dsp:txXfrm>
        <a:off x="0" y="1855837"/>
        <a:ext cx="7937094" cy="611958"/>
      </dsp:txXfrm>
    </dsp:sp>
    <dsp:sp modelId="{DD67931C-1D91-4A28-8A92-80F378168DE5}">
      <dsp:nvSpPr>
        <dsp:cNvPr id="0" name=""/>
        <dsp:cNvSpPr/>
      </dsp:nvSpPr>
      <dsp:spPr>
        <a:xfrm>
          <a:off x="0" y="3059791"/>
          <a:ext cx="7937094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E5B80B2-7DF0-4983-8321-668DB528BC5F}">
      <dsp:nvSpPr>
        <dsp:cNvPr id="0" name=""/>
        <dsp:cNvSpPr/>
      </dsp:nvSpPr>
      <dsp:spPr>
        <a:xfrm>
          <a:off x="0" y="2486062"/>
          <a:ext cx="7937094" cy="611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latin typeface="+mn-lt"/>
              <a:cs typeface="Arial" panose="020B0604020202020204" pitchFamily="34" charset="0"/>
            </a:rPr>
            <a:t>Реконструкция вертолётных площадок при медицинских организациях второго и третьего уровня или в непосредственной близости от них</a:t>
          </a:r>
        </a:p>
      </dsp:txBody>
      <dsp:txXfrm>
        <a:off x="0" y="2486062"/>
        <a:ext cx="7937094" cy="611958"/>
      </dsp:txXfrm>
    </dsp:sp>
    <dsp:sp modelId="{81A8AED0-7F3F-48B0-A5E0-9926C2F808BD}">
      <dsp:nvSpPr>
        <dsp:cNvPr id="0" name=""/>
        <dsp:cNvSpPr/>
      </dsp:nvSpPr>
      <dsp:spPr>
        <a:xfrm>
          <a:off x="0" y="3671750"/>
          <a:ext cx="7937094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FCBC9B-0060-4690-BB74-2E8A3E723931}">
      <dsp:nvSpPr>
        <dsp:cNvPr id="0" name=""/>
        <dsp:cNvSpPr/>
      </dsp:nvSpPr>
      <dsp:spPr>
        <a:xfrm>
          <a:off x="0" y="3777221"/>
          <a:ext cx="7937094" cy="611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latin typeface="+mn-lt"/>
              <a:cs typeface="Arial" panose="020B0604020202020204" pitchFamily="34" charset="0"/>
            </a:rPr>
            <a:t>Выполнение не менее </a:t>
          </a:r>
          <a:r>
            <a:rPr lang="ru-RU" sz="1600" kern="1200" dirty="0" smtClean="0">
              <a:latin typeface="+mn-lt"/>
              <a:cs typeface="Arial" panose="020B0604020202020204" pitchFamily="34" charset="0"/>
            </a:rPr>
            <a:t>221 вылетов </a:t>
          </a:r>
          <a:r>
            <a:rPr lang="ru-RU" sz="1600" kern="1200" dirty="0">
              <a:latin typeface="+mn-lt"/>
              <a:cs typeface="Arial" panose="020B0604020202020204" pitchFamily="34" charset="0"/>
            </a:rPr>
            <a:t>к концу 2024 года дополнительно к вылетам, выполняемым за счет бюджетов автономного округа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+mn-lt"/>
            <a:cs typeface="Arial" panose="020B0604020202020204" pitchFamily="34" charset="0"/>
          </a:endParaRPr>
        </a:p>
      </dsp:txBody>
      <dsp:txXfrm>
        <a:off x="0" y="3777221"/>
        <a:ext cx="7937094" cy="611958"/>
      </dsp:txXfrm>
    </dsp:sp>
    <dsp:sp modelId="{BD13B569-1027-408F-AB95-FB7012A04367}">
      <dsp:nvSpPr>
        <dsp:cNvPr id="0" name=""/>
        <dsp:cNvSpPr/>
      </dsp:nvSpPr>
      <dsp:spPr>
        <a:xfrm>
          <a:off x="0" y="4283708"/>
          <a:ext cx="7937094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0DC6467-26B7-458B-97BD-7D0CC08EA16E}">
      <dsp:nvSpPr>
        <dsp:cNvPr id="0" name=""/>
        <dsp:cNvSpPr/>
      </dsp:nvSpPr>
      <dsp:spPr>
        <a:xfrm>
          <a:off x="0" y="3129151"/>
          <a:ext cx="7937094" cy="611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+mn-lt"/>
              <a:cs typeface="Arial" panose="020B0604020202020204" pitchFamily="34" charset="0"/>
            </a:rPr>
            <a:t>Обеспечение работы санитарной авиации в субъекте</a:t>
          </a:r>
          <a:r>
            <a:rPr lang="ru-RU" sz="1400" kern="1200" dirty="0" smtClean="0">
              <a:latin typeface="+mn-lt"/>
              <a:cs typeface="Arial" panose="020B0604020202020204" pitchFamily="34" charset="0"/>
            </a:rPr>
            <a:t> </a:t>
          </a:r>
          <a:r>
            <a:rPr lang="ru-RU" sz="1600" kern="1200" dirty="0" smtClean="0">
              <a:latin typeface="+mn-lt"/>
              <a:cs typeface="Arial" panose="020B0604020202020204" pitchFamily="34" charset="0"/>
            </a:rPr>
            <a:t>Российской</a:t>
          </a:r>
          <a:r>
            <a:rPr lang="ru-RU" sz="1400" kern="1200" dirty="0" smtClean="0">
              <a:latin typeface="+mn-lt"/>
              <a:cs typeface="Arial" panose="020B0604020202020204" pitchFamily="34" charset="0"/>
            </a:rPr>
            <a:t> </a:t>
          </a:r>
          <a:r>
            <a:rPr lang="ru-RU" sz="1600" kern="1200" dirty="0" smtClean="0">
              <a:latin typeface="+mn-lt"/>
              <a:cs typeface="Arial" panose="020B0604020202020204" pitchFamily="34" charset="0"/>
            </a:rPr>
            <a:t>Федерации</a:t>
          </a:r>
          <a:r>
            <a:rPr lang="ru-RU" sz="1400" kern="1200" dirty="0" smtClean="0">
              <a:latin typeface="+mn-lt"/>
              <a:cs typeface="Arial" panose="020B0604020202020204" pitchFamily="34" charset="0"/>
            </a:rPr>
            <a:t> в </a:t>
          </a:r>
          <a:r>
            <a:rPr lang="ru-RU" sz="1600" kern="1200" dirty="0" smtClean="0">
              <a:latin typeface="+mn-lt"/>
              <a:cs typeface="Arial" panose="020B0604020202020204" pitchFamily="34" charset="0"/>
            </a:rPr>
            <a:t>режиме</a:t>
          </a:r>
          <a:r>
            <a:rPr lang="ru-RU" sz="1400" kern="1200" dirty="0" smtClean="0">
              <a:latin typeface="+mn-lt"/>
              <a:cs typeface="Arial" panose="020B0604020202020204" pitchFamily="34" charset="0"/>
            </a:rPr>
            <a:t> </a:t>
          </a:r>
          <a:r>
            <a:rPr lang="ru-RU" sz="1600" kern="1200" dirty="0" smtClean="0">
              <a:latin typeface="+mn-lt"/>
              <a:cs typeface="Arial" panose="020B0604020202020204" pitchFamily="34" charset="0"/>
            </a:rPr>
            <a:t>24/7</a:t>
          </a:r>
          <a:endParaRPr lang="ru-RU" sz="1600" kern="1200" dirty="0">
            <a:latin typeface="+mn-lt"/>
            <a:cs typeface="Arial" panose="020B0604020202020204" pitchFamily="34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+mn-lt"/>
            <a:cs typeface="Arial" panose="020B0604020202020204" pitchFamily="34" charset="0"/>
          </a:endParaRPr>
        </a:p>
      </dsp:txBody>
      <dsp:txXfrm>
        <a:off x="0" y="3129151"/>
        <a:ext cx="7937094" cy="6119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70B708-2B22-42BF-B404-D529E10A7FA8}">
      <dsp:nvSpPr>
        <dsp:cNvPr id="0" name=""/>
        <dsp:cNvSpPr/>
      </dsp:nvSpPr>
      <dsp:spPr>
        <a:xfrm>
          <a:off x="711199" y="0"/>
          <a:ext cx="4064000" cy="40640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BE6DDD-48C4-4134-8542-CFA17A0AED67}">
      <dsp:nvSpPr>
        <dsp:cNvPr id="0" name=""/>
        <dsp:cNvSpPr/>
      </dsp:nvSpPr>
      <dsp:spPr>
        <a:xfrm>
          <a:off x="2743199" y="408582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3 уровень - 16</a:t>
          </a:r>
          <a:endParaRPr lang="ru-RU" sz="3000" kern="1200" dirty="0"/>
        </a:p>
      </dsp:txBody>
      <dsp:txXfrm>
        <a:off x="2790161" y="455544"/>
        <a:ext cx="2547676" cy="868101"/>
      </dsp:txXfrm>
    </dsp:sp>
    <dsp:sp modelId="{3B6C6945-B396-49A8-BE7C-153CAD2448EE}">
      <dsp:nvSpPr>
        <dsp:cNvPr id="0" name=""/>
        <dsp:cNvSpPr/>
      </dsp:nvSpPr>
      <dsp:spPr>
        <a:xfrm>
          <a:off x="2743199" y="1490860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2 уровень - 30</a:t>
          </a:r>
          <a:endParaRPr lang="ru-RU" sz="3000" kern="1200" dirty="0"/>
        </a:p>
      </dsp:txBody>
      <dsp:txXfrm>
        <a:off x="2790161" y="1537822"/>
        <a:ext cx="2547676" cy="868101"/>
      </dsp:txXfrm>
    </dsp:sp>
    <dsp:sp modelId="{285D74FE-5DC2-4293-9B5A-40565FDF549E}">
      <dsp:nvSpPr>
        <dsp:cNvPr id="0" name=""/>
        <dsp:cNvSpPr/>
      </dsp:nvSpPr>
      <dsp:spPr>
        <a:xfrm>
          <a:off x="2743199" y="2573139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1 уровень - 46</a:t>
          </a:r>
          <a:endParaRPr lang="ru-RU" sz="3000" kern="1200" dirty="0"/>
        </a:p>
      </dsp:txBody>
      <dsp:txXfrm>
        <a:off x="2790161" y="2620101"/>
        <a:ext cx="2547676" cy="868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56DFB-EA07-474B-B10A-711AFBB7218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4538"/>
            <a:ext cx="4964112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16661"/>
            <a:ext cx="544703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50475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31599"/>
            <a:ext cx="2950475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227C57-C063-4460-BBA4-469A36DC28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962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978FE4-EF0F-46C3-A68F-99A2F4D9C4E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6648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1DBDB-5CA9-43DB-AE13-2EF6B02E8418}" type="datetime1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339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6E5BA-21BC-4577-827D-A6536605F7C0}" type="datetime1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271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20A6-963F-4C21-9BE3-9467DEB9C228}" type="datetime1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181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939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9398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483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4103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7213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10588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74703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5474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1420E-5060-4978-9BE6-1B201175F998}" type="datetime1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8443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5970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2327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51650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49127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29503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49341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67056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67523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701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119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8E71-019C-4FE1-BD71-CA782E79023C}" type="datetime1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5938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8853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46147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8853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8275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5889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814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1055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5454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3625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833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34C80-9301-41E9-8D1F-C7CCDD3D5361}" type="datetime1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1936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3054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3904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3883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2225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73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FEE2-DB8D-4374-9D27-18C9EC52BFAC}" type="datetime1">
              <a:rPr lang="ru-RU" smtClean="0"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743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786B1-698E-47DD-9E36-2556F59D6D78}" type="datetime1">
              <a:rPr lang="ru-RU" smtClean="0"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208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D7208-3058-4F4A-84A7-E98B1D57D5A9}" type="datetime1">
              <a:rPr lang="ru-RU" smtClean="0"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45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7773B-DD82-4BD3-ADC6-7DE0B010E59D}" type="datetime1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446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C55-643D-4134-9AAF-4570452E0AB9}" type="datetime1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57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1CFCB-7F30-4C7C-80BF-7BEAEDC399C5}" type="datetime1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68217-F47B-4B6C-85F9-199F57E0E6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002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6168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F05307-5935-4AE5-8F39-E93AE02CFD9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09.12.2021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D11B7-8251-4370-9A7D-B6E877F0571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238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29277522-AB19-4756-AF5F-05B54F2061A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09.12.2021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69266918-8327-4547-A64E-E7DD1C68D5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749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4318" y="2492896"/>
            <a:ext cx="7772400" cy="201622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Стратегия развития санитарной авиации в Ханты-Мансийском автономном округе - Югре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1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2" y="0"/>
            <a:ext cx="9144793" cy="9449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68144" y="6169580"/>
            <a:ext cx="2754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Костин Василий Иванович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85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Прямоугольник 291"/>
          <p:cNvSpPr/>
          <p:nvPr/>
        </p:nvSpPr>
        <p:spPr>
          <a:xfrm>
            <a:off x="0" y="836712"/>
            <a:ext cx="9144000" cy="108000"/>
          </a:xfrm>
          <a:prstGeom prst="rect">
            <a:avLst/>
          </a:prstGeom>
          <a:gradFill>
            <a:gsLst>
              <a:gs pos="0">
                <a:srgbClr val="00B050"/>
              </a:gs>
              <a:gs pos="100000">
                <a:srgbClr val="0070C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Picture 2" descr="C:\Users\ulyanovaa\Google Диск\ЦМК\1. Приоритетный проект санитарная авиация\1. Стратегия до 24 года\!!!СТАРАТЕГИЯ\Карта санавиации Стратегия 72 (2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" y="1473935"/>
            <a:ext cx="9000000" cy="505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3" name="Прямая со стрелкой 52"/>
          <p:cNvCxnSpPr>
            <a:endCxn id="143" idx="1"/>
          </p:cNvCxnSpPr>
          <p:nvPr/>
        </p:nvCxnSpPr>
        <p:spPr>
          <a:xfrm>
            <a:off x="2573090" y="2991148"/>
            <a:ext cx="544508" cy="1831734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stCxn id="119" idx="2"/>
            <a:endCxn id="124" idx="0"/>
          </p:cNvCxnSpPr>
          <p:nvPr/>
        </p:nvCxnSpPr>
        <p:spPr>
          <a:xfrm flipH="1">
            <a:off x="1992493" y="2643186"/>
            <a:ext cx="104347" cy="1102730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7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868217-F47B-4B6C-85F9-199F57E0E6D0}" type="slidenum">
              <a:rPr lang="ru-RU" smtClean="0"/>
              <a:pPr/>
              <a:t>10</a:t>
            </a:fld>
            <a:endParaRPr lang="ru-RU"/>
          </a:p>
        </p:txBody>
      </p:sp>
      <p:cxnSp>
        <p:nvCxnSpPr>
          <p:cNvPr id="59" name="Прямая со стрелкой 58"/>
          <p:cNvCxnSpPr/>
          <p:nvPr/>
        </p:nvCxnSpPr>
        <p:spPr>
          <a:xfrm flipV="1">
            <a:off x="827584" y="1706232"/>
            <a:ext cx="2160240" cy="577828"/>
          </a:xfrm>
          <a:prstGeom prst="straightConnector1">
            <a:avLst/>
          </a:prstGeom>
          <a:ln w="19050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endCxn id="143" idx="2"/>
          </p:cNvCxnSpPr>
          <p:nvPr/>
        </p:nvCxnSpPr>
        <p:spPr>
          <a:xfrm flipV="1">
            <a:off x="1778586" y="4908296"/>
            <a:ext cx="1303633" cy="412759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/>
          <p:nvPr/>
        </p:nvCxnSpPr>
        <p:spPr>
          <a:xfrm>
            <a:off x="6155475" y="5156611"/>
            <a:ext cx="201188" cy="0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6300191" y="4941168"/>
            <a:ext cx="2691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Взаимодействие </a:t>
            </a:r>
            <a:r>
              <a:rPr lang="ru-RU" sz="1000" dirty="0" smtClean="0"/>
              <a:t>ДС ССМП МО и отделений СМП</a:t>
            </a:r>
            <a:endParaRPr lang="ru-RU" sz="1000" dirty="0"/>
          </a:p>
        </p:txBody>
      </p:sp>
      <p:sp>
        <p:nvSpPr>
          <p:cNvPr id="106" name="TextBox 105"/>
          <p:cNvSpPr txBox="1"/>
          <p:nvPr/>
        </p:nvSpPr>
        <p:spPr>
          <a:xfrm>
            <a:off x="6300191" y="5298286"/>
            <a:ext cx="22797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Взаимодействие ЕЦДС и ДС ССМП МО</a:t>
            </a:r>
            <a:endParaRPr lang="ru-RU" sz="1000" dirty="0"/>
          </a:p>
        </p:txBody>
      </p:sp>
      <p:sp>
        <p:nvSpPr>
          <p:cNvPr id="107" name="TextBox 106"/>
          <p:cNvSpPr txBox="1"/>
          <p:nvPr/>
        </p:nvSpPr>
        <p:spPr>
          <a:xfrm>
            <a:off x="6300191" y="5962909"/>
            <a:ext cx="23903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Диспетчерская служба ССМП </a:t>
            </a:r>
            <a:r>
              <a:rPr lang="ru-RU" sz="1000" dirty="0" err="1" smtClean="0"/>
              <a:t>медокруга</a:t>
            </a:r>
            <a:endParaRPr lang="ru-RU" sz="1000" dirty="0"/>
          </a:p>
        </p:txBody>
      </p:sp>
      <p:sp>
        <p:nvSpPr>
          <p:cNvPr id="108" name="TextBox 107"/>
          <p:cNvSpPr txBox="1"/>
          <p:nvPr/>
        </p:nvSpPr>
        <p:spPr>
          <a:xfrm>
            <a:off x="6300191" y="6204383"/>
            <a:ext cx="10743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Отделение СМП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10</a:t>
            </a:fld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174019" y="66038"/>
            <a:ext cx="7804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+mj-lt"/>
                <a:ea typeface="+mj-ea"/>
                <a:cs typeface="+mj-cs"/>
              </a:rPr>
              <a:t>Схема взаимодействия элементов региональной системы диспетчеризации скорой медицинской помощи и медицинской эвакуации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1411712" y="443451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1197670" y="4417061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931891" y="4335953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ик 118"/>
          <p:cNvSpPr/>
          <p:nvPr/>
        </p:nvSpPr>
        <p:spPr>
          <a:xfrm>
            <a:off x="2041277" y="2525411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ик 119"/>
          <p:cNvSpPr/>
          <p:nvPr/>
        </p:nvSpPr>
        <p:spPr>
          <a:xfrm>
            <a:off x="2517527" y="2873373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/>
          <p:cNvSpPr/>
          <p:nvPr/>
        </p:nvSpPr>
        <p:spPr>
          <a:xfrm>
            <a:off x="2319277" y="354385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Овал 123"/>
          <p:cNvSpPr/>
          <p:nvPr/>
        </p:nvSpPr>
        <p:spPr>
          <a:xfrm>
            <a:off x="1871700" y="3745916"/>
            <a:ext cx="241585" cy="2415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dirty="0"/>
          </a:p>
        </p:txBody>
      </p:sp>
      <p:sp>
        <p:nvSpPr>
          <p:cNvPr id="129" name="Прямоугольник 128"/>
          <p:cNvSpPr/>
          <p:nvPr/>
        </p:nvSpPr>
        <p:spPr>
          <a:xfrm>
            <a:off x="1723023" y="3076776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0" name="Прямая со стрелкой 129"/>
          <p:cNvCxnSpPr>
            <a:stCxn id="129" idx="2"/>
          </p:cNvCxnSpPr>
          <p:nvPr/>
        </p:nvCxnSpPr>
        <p:spPr>
          <a:xfrm>
            <a:off x="1778586" y="3194551"/>
            <a:ext cx="183154" cy="543441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3" name="Прямая со стрелкой 132"/>
          <p:cNvCxnSpPr>
            <a:endCxn id="124" idx="3"/>
          </p:cNvCxnSpPr>
          <p:nvPr/>
        </p:nvCxnSpPr>
        <p:spPr>
          <a:xfrm flipV="1">
            <a:off x="1468888" y="3952122"/>
            <a:ext cx="438191" cy="447017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6" name="Прямая со стрелкой 135"/>
          <p:cNvCxnSpPr>
            <a:endCxn id="124" idx="3"/>
          </p:cNvCxnSpPr>
          <p:nvPr/>
        </p:nvCxnSpPr>
        <p:spPr>
          <a:xfrm flipV="1">
            <a:off x="1266451" y="3952122"/>
            <a:ext cx="640628" cy="460268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8" name="Прямая со стрелкой 137"/>
          <p:cNvCxnSpPr>
            <a:endCxn id="124" idx="3"/>
          </p:cNvCxnSpPr>
          <p:nvPr/>
        </p:nvCxnSpPr>
        <p:spPr>
          <a:xfrm flipV="1">
            <a:off x="1043608" y="3952122"/>
            <a:ext cx="863471" cy="447017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43" name="Овал 142"/>
          <p:cNvSpPr/>
          <p:nvPr/>
        </p:nvSpPr>
        <p:spPr>
          <a:xfrm>
            <a:off x="3082219" y="4787503"/>
            <a:ext cx="241585" cy="2415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1667460" y="5296413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ик 144"/>
          <p:cNvSpPr/>
          <p:nvPr/>
        </p:nvSpPr>
        <p:spPr>
          <a:xfrm>
            <a:off x="1992492" y="573392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8" name="Прямая со стрелкой 147"/>
          <p:cNvCxnSpPr/>
          <p:nvPr/>
        </p:nvCxnSpPr>
        <p:spPr>
          <a:xfrm flipH="1">
            <a:off x="2113285" y="3602744"/>
            <a:ext cx="205993" cy="178551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52" name="Прямая со стрелкой 151"/>
          <p:cNvCxnSpPr/>
          <p:nvPr/>
        </p:nvCxnSpPr>
        <p:spPr>
          <a:xfrm flipV="1">
            <a:off x="2113285" y="5026411"/>
            <a:ext cx="968934" cy="725638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1" name="Прямоугольник 160"/>
          <p:cNvSpPr/>
          <p:nvPr/>
        </p:nvSpPr>
        <p:spPr>
          <a:xfrm>
            <a:off x="3092770" y="1453384"/>
            <a:ext cx="3024336" cy="5869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ЕЦДС</a:t>
            </a:r>
          </a:p>
          <a:p>
            <a:pPr algn="ctr"/>
            <a:r>
              <a:rPr lang="ru-RU" sz="1400" dirty="0" smtClean="0"/>
              <a:t>Центр медицины катастроф</a:t>
            </a:r>
            <a:endParaRPr lang="ru-RU" sz="1400" dirty="0"/>
          </a:p>
        </p:txBody>
      </p:sp>
      <p:sp>
        <p:nvSpPr>
          <p:cNvPr id="170" name="Овал 169"/>
          <p:cNvSpPr/>
          <p:nvPr/>
        </p:nvSpPr>
        <p:spPr>
          <a:xfrm>
            <a:off x="4718316" y="4578028"/>
            <a:ext cx="241585" cy="2415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dirty="0"/>
          </a:p>
        </p:txBody>
      </p:sp>
      <p:sp>
        <p:nvSpPr>
          <p:cNvPr id="171" name="Овал 170"/>
          <p:cNvSpPr/>
          <p:nvPr/>
        </p:nvSpPr>
        <p:spPr>
          <a:xfrm>
            <a:off x="5724128" y="4666711"/>
            <a:ext cx="241585" cy="2415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b="1" dirty="0"/>
          </a:p>
        </p:txBody>
      </p:sp>
      <p:sp>
        <p:nvSpPr>
          <p:cNvPr id="172" name="Овал 171"/>
          <p:cNvSpPr/>
          <p:nvPr/>
        </p:nvSpPr>
        <p:spPr>
          <a:xfrm>
            <a:off x="4451207" y="4697233"/>
            <a:ext cx="241585" cy="2415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dirty="0"/>
          </a:p>
        </p:txBody>
      </p:sp>
      <p:sp>
        <p:nvSpPr>
          <p:cNvPr id="173" name="Прямоугольник 172"/>
          <p:cNvSpPr/>
          <p:nvPr/>
        </p:nvSpPr>
        <p:spPr>
          <a:xfrm>
            <a:off x="4139952" y="3814480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" name="Прямоугольник 173"/>
          <p:cNvSpPr/>
          <p:nvPr/>
        </p:nvSpPr>
        <p:spPr>
          <a:xfrm>
            <a:off x="5076056" y="387336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Прямоугольник 174"/>
          <p:cNvSpPr/>
          <p:nvPr/>
        </p:nvSpPr>
        <p:spPr>
          <a:xfrm>
            <a:off x="6028605" y="3987501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6" name="Прямоугольник 175"/>
          <p:cNvSpPr/>
          <p:nvPr/>
        </p:nvSpPr>
        <p:spPr>
          <a:xfrm>
            <a:off x="5724128" y="4051489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Прямоугольник 176"/>
          <p:cNvSpPr/>
          <p:nvPr/>
        </p:nvSpPr>
        <p:spPr>
          <a:xfrm>
            <a:off x="6061544" y="4695552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Прямоугольник 177"/>
          <p:cNvSpPr/>
          <p:nvPr/>
        </p:nvSpPr>
        <p:spPr>
          <a:xfrm>
            <a:off x="5541962" y="484940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Прямоугольник 178"/>
          <p:cNvSpPr/>
          <p:nvPr/>
        </p:nvSpPr>
        <p:spPr>
          <a:xfrm>
            <a:off x="5292080" y="4607823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0" name="Прямоугольник 179"/>
          <p:cNvSpPr/>
          <p:nvPr/>
        </p:nvSpPr>
        <p:spPr>
          <a:xfrm>
            <a:off x="4787424" y="4256096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Прямоугольник 180"/>
          <p:cNvSpPr/>
          <p:nvPr/>
        </p:nvSpPr>
        <p:spPr>
          <a:xfrm>
            <a:off x="4195514" y="4353502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2" name="Прямоугольник 181"/>
          <p:cNvSpPr/>
          <p:nvPr/>
        </p:nvSpPr>
        <p:spPr>
          <a:xfrm>
            <a:off x="4139952" y="480220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Прямоугольник 182"/>
          <p:cNvSpPr/>
          <p:nvPr/>
        </p:nvSpPr>
        <p:spPr>
          <a:xfrm>
            <a:off x="3419872" y="5440248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" name="Прямоугольник 183"/>
          <p:cNvSpPr/>
          <p:nvPr/>
        </p:nvSpPr>
        <p:spPr>
          <a:xfrm>
            <a:off x="5300472" y="4314984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Прямоугольник 184"/>
          <p:cNvSpPr/>
          <p:nvPr/>
        </p:nvSpPr>
        <p:spPr>
          <a:xfrm>
            <a:off x="4472014" y="5029218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рямоугольник 185"/>
          <p:cNvSpPr/>
          <p:nvPr/>
        </p:nvSpPr>
        <p:spPr>
          <a:xfrm>
            <a:off x="4472014" y="4534753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7" name="Прямая со стрелкой 186"/>
          <p:cNvCxnSpPr/>
          <p:nvPr/>
        </p:nvCxnSpPr>
        <p:spPr>
          <a:xfrm flipV="1">
            <a:off x="5868144" y="4110377"/>
            <a:ext cx="239538" cy="542151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91" name="Прямая со стрелкой 190"/>
          <p:cNvCxnSpPr>
            <a:stCxn id="171" idx="1"/>
          </p:cNvCxnSpPr>
          <p:nvPr/>
        </p:nvCxnSpPr>
        <p:spPr>
          <a:xfrm flipV="1">
            <a:off x="5759507" y="4166944"/>
            <a:ext cx="16871" cy="535146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93" name="Прямая со стрелкой 192"/>
          <p:cNvCxnSpPr/>
          <p:nvPr/>
        </p:nvCxnSpPr>
        <p:spPr>
          <a:xfrm flipH="1" flipV="1">
            <a:off x="5411640" y="4399138"/>
            <a:ext cx="312488" cy="305969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95" name="Прямая со стрелкой 194"/>
          <p:cNvCxnSpPr/>
          <p:nvPr/>
        </p:nvCxnSpPr>
        <p:spPr>
          <a:xfrm flipH="1" flipV="1">
            <a:off x="5411640" y="4652528"/>
            <a:ext cx="279597" cy="90496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99" name="Прямая со стрелкой 198"/>
          <p:cNvCxnSpPr>
            <a:stCxn id="171" idx="2"/>
            <a:endCxn id="178" idx="3"/>
          </p:cNvCxnSpPr>
          <p:nvPr/>
        </p:nvCxnSpPr>
        <p:spPr>
          <a:xfrm flipH="1">
            <a:off x="5653087" y="4787504"/>
            <a:ext cx="71041" cy="120791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2" name="Прямая со стрелкой 201"/>
          <p:cNvCxnSpPr>
            <a:stCxn id="177" idx="0"/>
            <a:endCxn id="171" idx="7"/>
          </p:cNvCxnSpPr>
          <p:nvPr/>
        </p:nvCxnSpPr>
        <p:spPr>
          <a:xfrm flipH="1">
            <a:off x="5930334" y="4695552"/>
            <a:ext cx="186773" cy="6538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5" name="Прямая со стрелкой 204"/>
          <p:cNvCxnSpPr>
            <a:stCxn id="180" idx="2"/>
            <a:endCxn id="170" idx="0"/>
          </p:cNvCxnSpPr>
          <p:nvPr/>
        </p:nvCxnSpPr>
        <p:spPr>
          <a:xfrm flipH="1">
            <a:off x="4839109" y="4373871"/>
            <a:ext cx="3878" cy="204157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8" name="Прямая со стрелкой 207"/>
          <p:cNvCxnSpPr>
            <a:stCxn id="174" idx="2"/>
            <a:endCxn id="170" idx="7"/>
          </p:cNvCxnSpPr>
          <p:nvPr/>
        </p:nvCxnSpPr>
        <p:spPr>
          <a:xfrm flipH="1">
            <a:off x="4924522" y="3991142"/>
            <a:ext cx="207097" cy="622265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12" name="Прямая со стрелкой 211"/>
          <p:cNvCxnSpPr>
            <a:stCxn id="173" idx="2"/>
            <a:endCxn id="170" idx="1"/>
          </p:cNvCxnSpPr>
          <p:nvPr/>
        </p:nvCxnSpPr>
        <p:spPr>
          <a:xfrm>
            <a:off x="4195515" y="3932255"/>
            <a:ext cx="558180" cy="681152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17" name="Прямая со стрелкой 216"/>
          <p:cNvCxnSpPr>
            <a:stCxn id="181" idx="3"/>
            <a:endCxn id="170" idx="1"/>
          </p:cNvCxnSpPr>
          <p:nvPr/>
        </p:nvCxnSpPr>
        <p:spPr>
          <a:xfrm>
            <a:off x="4306639" y="4412390"/>
            <a:ext cx="447056" cy="201017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20" name="Прямая со стрелкой 219"/>
          <p:cNvCxnSpPr>
            <a:stCxn id="186" idx="3"/>
            <a:endCxn id="170" idx="2"/>
          </p:cNvCxnSpPr>
          <p:nvPr/>
        </p:nvCxnSpPr>
        <p:spPr>
          <a:xfrm>
            <a:off x="4583139" y="4593641"/>
            <a:ext cx="135177" cy="105180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24" name="Прямая со стрелкой 223"/>
          <p:cNvCxnSpPr>
            <a:stCxn id="182" idx="3"/>
            <a:endCxn id="172" idx="2"/>
          </p:cNvCxnSpPr>
          <p:nvPr/>
        </p:nvCxnSpPr>
        <p:spPr>
          <a:xfrm flipV="1">
            <a:off x="4251077" y="4818026"/>
            <a:ext cx="200130" cy="43069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28" name="Прямая со стрелкой 227"/>
          <p:cNvCxnSpPr>
            <a:stCxn id="185" idx="1"/>
            <a:endCxn id="172" idx="4"/>
          </p:cNvCxnSpPr>
          <p:nvPr/>
        </p:nvCxnSpPr>
        <p:spPr>
          <a:xfrm flipV="1">
            <a:off x="4472014" y="4938818"/>
            <a:ext cx="99986" cy="149288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1" name="Прямая со стрелкой 230"/>
          <p:cNvCxnSpPr>
            <a:stCxn id="183" idx="0"/>
            <a:endCxn id="143" idx="5"/>
          </p:cNvCxnSpPr>
          <p:nvPr/>
        </p:nvCxnSpPr>
        <p:spPr>
          <a:xfrm flipH="1" flipV="1">
            <a:off x="3288425" y="4993709"/>
            <a:ext cx="187010" cy="446539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0" name="Прямая со стрелкой 239"/>
          <p:cNvCxnSpPr/>
          <p:nvPr/>
        </p:nvCxnSpPr>
        <p:spPr>
          <a:xfrm flipH="1" flipV="1">
            <a:off x="4924522" y="2132856"/>
            <a:ext cx="2455790" cy="1648439"/>
          </a:xfrm>
          <a:prstGeom prst="straightConnector1">
            <a:avLst/>
          </a:prstGeom>
          <a:ln w="19050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61488"/>
            <a:ext cx="94297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8" name="Прямая со стрелкой 247"/>
          <p:cNvCxnSpPr/>
          <p:nvPr/>
        </p:nvCxnSpPr>
        <p:spPr>
          <a:xfrm flipH="1">
            <a:off x="3269998" y="2158072"/>
            <a:ext cx="930429" cy="2584952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52" name="Прямая со стрелкой 251"/>
          <p:cNvCxnSpPr/>
          <p:nvPr/>
        </p:nvCxnSpPr>
        <p:spPr>
          <a:xfrm flipH="1">
            <a:off x="2079920" y="2132856"/>
            <a:ext cx="1844008" cy="1605136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57" name="Прямая со стрелкой 256"/>
          <p:cNvCxnSpPr/>
          <p:nvPr/>
        </p:nvCxnSpPr>
        <p:spPr>
          <a:xfrm>
            <a:off x="4645483" y="2194746"/>
            <a:ext cx="141941" cy="2340008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59" name="Прямая со стрелкой 258"/>
          <p:cNvCxnSpPr/>
          <p:nvPr/>
        </p:nvCxnSpPr>
        <p:spPr>
          <a:xfrm>
            <a:off x="4782581" y="2194746"/>
            <a:ext cx="1052672" cy="2418661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1" name="Прямая со стрелкой 260"/>
          <p:cNvCxnSpPr>
            <a:endCxn id="186" idx="3"/>
          </p:cNvCxnSpPr>
          <p:nvPr/>
        </p:nvCxnSpPr>
        <p:spPr>
          <a:xfrm>
            <a:off x="4451207" y="2194746"/>
            <a:ext cx="131932" cy="2398895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6" name="Прямая со стрелкой 265"/>
          <p:cNvCxnSpPr/>
          <p:nvPr/>
        </p:nvCxnSpPr>
        <p:spPr>
          <a:xfrm>
            <a:off x="6151274" y="1657319"/>
            <a:ext cx="1451517" cy="14581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3" name="Прямая со стрелкой 282"/>
          <p:cNvCxnSpPr/>
          <p:nvPr/>
        </p:nvCxnSpPr>
        <p:spPr>
          <a:xfrm>
            <a:off x="6155475" y="5421396"/>
            <a:ext cx="201188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4" name="Прямая со стрелкой 283"/>
          <p:cNvCxnSpPr/>
          <p:nvPr/>
        </p:nvCxnSpPr>
        <p:spPr>
          <a:xfrm>
            <a:off x="6155475" y="5637420"/>
            <a:ext cx="201188" cy="0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7" name="Прямая со стрелкой 286"/>
          <p:cNvCxnSpPr/>
          <p:nvPr/>
        </p:nvCxnSpPr>
        <p:spPr>
          <a:xfrm>
            <a:off x="6155475" y="5857037"/>
            <a:ext cx="20118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86" name="TextBox 285"/>
          <p:cNvSpPr txBox="1"/>
          <p:nvPr/>
        </p:nvSpPr>
        <p:spPr>
          <a:xfrm>
            <a:off x="6300191" y="5514310"/>
            <a:ext cx="27718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Вызов от населения труднодоступных районов</a:t>
            </a:r>
            <a:endParaRPr lang="ru-RU" sz="1000" dirty="0"/>
          </a:p>
        </p:txBody>
      </p:sp>
      <p:sp>
        <p:nvSpPr>
          <p:cNvPr id="289" name="Овал 288"/>
          <p:cNvSpPr/>
          <p:nvPr/>
        </p:nvSpPr>
        <p:spPr>
          <a:xfrm>
            <a:off x="6202069" y="6036768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dirty="0"/>
          </a:p>
        </p:txBody>
      </p:sp>
      <p:sp>
        <p:nvSpPr>
          <p:cNvPr id="290" name="Прямоугольник 289"/>
          <p:cNvSpPr/>
          <p:nvPr/>
        </p:nvSpPr>
        <p:spPr>
          <a:xfrm>
            <a:off x="6200507" y="623952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8" name="TextBox 287"/>
          <p:cNvSpPr txBox="1"/>
          <p:nvPr/>
        </p:nvSpPr>
        <p:spPr>
          <a:xfrm>
            <a:off x="6300191" y="5733927"/>
            <a:ext cx="26052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Взаимодействие ЕЦДС с </a:t>
            </a:r>
            <a:r>
              <a:rPr lang="ru-RU" sz="1000" dirty="0" err="1" smtClean="0"/>
              <a:t>медорганизациями</a:t>
            </a:r>
            <a:endParaRPr lang="ru-RU" sz="1000" dirty="0"/>
          </a:p>
        </p:txBody>
      </p:sp>
      <p:pic>
        <p:nvPicPr>
          <p:cNvPr id="291" name="Picture 3" descr="C:\Users\ulyanovaa\Desktop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8000" cy="64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03525" y="2069867"/>
            <a:ext cx="19854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/>
              <a:t>Медицинские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2359312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lyanovaa\Google Диск\ЦМК\1. Приоритетный проект санитарная авиация\1. Стратегия до 24 года\!!!СТАРАТЕГИЯ\Карта санавиации Стратегия 72 (2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" y="1473935"/>
            <a:ext cx="9000000" cy="505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4" name="Прямая со стрелкой 213"/>
          <p:cNvCxnSpPr>
            <a:endCxn id="200" idx="0"/>
          </p:cNvCxnSpPr>
          <p:nvPr/>
        </p:nvCxnSpPr>
        <p:spPr>
          <a:xfrm>
            <a:off x="2573090" y="2991148"/>
            <a:ext cx="758329" cy="1735479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16" name="Прямая со стрелкой 215"/>
          <p:cNvCxnSpPr>
            <a:endCxn id="3081" idx="0"/>
          </p:cNvCxnSpPr>
          <p:nvPr/>
        </p:nvCxnSpPr>
        <p:spPr>
          <a:xfrm flipH="1">
            <a:off x="2049562" y="2620330"/>
            <a:ext cx="34407" cy="1207988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2" name="Прямоугольник 201"/>
          <p:cNvSpPr/>
          <p:nvPr/>
        </p:nvSpPr>
        <p:spPr>
          <a:xfrm>
            <a:off x="4768404" y="4700669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581528" cy="864000"/>
          </a:xfrm>
        </p:spPr>
        <p:txBody>
          <a:bodyPr>
            <a:noAutofit/>
          </a:bodyPr>
          <a:lstStyle/>
          <a:p>
            <a:r>
              <a:rPr lang="ru-RU" sz="2400" b="1" dirty="0"/>
              <a:t>Система оказания экстренной медицинской помощи пациентам с острой сосудистой патологией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11</a:t>
            </a:fld>
            <a:endParaRPr lang="ru-RU"/>
          </a:p>
        </p:txBody>
      </p:sp>
      <p:cxnSp>
        <p:nvCxnSpPr>
          <p:cNvPr id="165" name="Прямая со стрелкой 164"/>
          <p:cNvCxnSpPr>
            <a:endCxn id="3081" idx="1"/>
          </p:cNvCxnSpPr>
          <p:nvPr/>
        </p:nvCxnSpPr>
        <p:spPr>
          <a:xfrm>
            <a:off x="437167" y="3704390"/>
            <a:ext cx="1556832" cy="182816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7" name="Прямая со стрелкой 166"/>
          <p:cNvCxnSpPr>
            <a:endCxn id="3081" idx="0"/>
          </p:cNvCxnSpPr>
          <p:nvPr/>
        </p:nvCxnSpPr>
        <p:spPr>
          <a:xfrm>
            <a:off x="827584" y="2284060"/>
            <a:ext cx="1221978" cy="1544258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5" name="Прямая со стрелкой 174"/>
          <p:cNvCxnSpPr/>
          <p:nvPr/>
        </p:nvCxnSpPr>
        <p:spPr>
          <a:xfrm flipV="1">
            <a:off x="1340024" y="3946093"/>
            <a:ext cx="689945" cy="527024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7" name="Прямая со стрелкой 176"/>
          <p:cNvCxnSpPr>
            <a:endCxn id="3081" idx="2"/>
          </p:cNvCxnSpPr>
          <p:nvPr/>
        </p:nvCxnSpPr>
        <p:spPr>
          <a:xfrm flipV="1">
            <a:off x="1403648" y="3946093"/>
            <a:ext cx="645914" cy="547407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/>
          <p:nvPr/>
        </p:nvCxnSpPr>
        <p:spPr>
          <a:xfrm flipV="1">
            <a:off x="6107396" y="5427216"/>
            <a:ext cx="227852" cy="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1" name="Прямая со стрелкой 180"/>
          <p:cNvCxnSpPr/>
          <p:nvPr/>
        </p:nvCxnSpPr>
        <p:spPr>
          <a:xfrm flipV="1">
            <a:off x="4277198" y="4726627"/>
            <a:ext cx="503931" cy="182600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/>
          <p:nvPr/>
        </p:nvCxnSpPr>
        <p:spPr>
          <a:xfrm flipV="1">
            <a:off x="1723653" y="4845890"/>
            <a:ext cx="1552203" cy="527327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6" name="Прямая со стрелкой 185"/>
          <p:cNvCxnSpPr/>
          <p:nvPr/>
        </p:nvCxnSpPr>
        <p:spPr>
          <a:xfrm flipV="1">
            <a:off x="2051720" y="4858690"/>
            <a:ext cx="1335261" cy="924728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081" name="Прямоугольник 3080"/>
          <p:cNvSpPr/>
          <p:nvPr/>
        </p:nvSpPr>
        <p:spPr>
          <a:xfrm>
            <a:off x="1993999" y="3828318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2" name="Овал 3081"/>
          <p:cNvSpPr/>
          <p:nvPr/>
        </p:nvSpPr>
        <p:spPr>
          <a:xfrm>
            <a:off x="2023121" y="5729418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3" name="Овал 192"/>
          <p:cNvSpPr/>
          <p:nvPr/>
        </p:nvSpPr>
        <p:spPr>
          <a:xfrm>
            <a:off x="2511926" y="2877478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" name="Овал 193"/>
          <p:cNvSpPr/>
          <p:nvPr/>
        </p:nvSpPr>
        <p:spPr>
          <a:xfrm>
            <a:off x="1654984" y="5319216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5" name="Овал 194"/>
          <p:cNvSpPr/>
          <p:nvPr/>
        </p:nvSpPr>
        <p:spPr>
          <a:xfrm>
            <a:off x="1292243" y="4365116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6" name="Овал 195"/>
          <p:cNvSpPr/>
          <p:nvPr/>
        </p:nvSpPr>
        <p:spPr>
          <a:xfrm>
            <a:off x="1357040" y="4491740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Прямоугольник 199"/>
          <p:cNvSpPr/>
          <p:nvPr/>
        </p:nvSpPr>
        <p:spPr>
          <a:xfrm>
            <a:off x="3275856" y="4726627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1" name="Прямоугольник 200"/>
          <p:cNvSpPr/>
          <p:nvPr/>
        </p:nvSpPr>
        <p:spPr>
          <a:xfrm>
            <a:off x="4636144" y="4548268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" name="Прямоугольник 203"/>
          <p:cNvSpPr/>
          <p:nvPr/>
        </p:nvSpPr>
        <p:spPr>
          <a:xfrm>
            <a:off x="5750659" y="4740915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" name="Овал 204"/>
          <p:cNvSpPr/>
          <p:nvPr/>
        </p:nvSpPr>
        <p:spPr>
          <a:xfrm>
            <a:off x="2029969" y="2546429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8" name="Овал 217"/>
          <p:cNvSpPr/>
          <p:nvPr/>
        </p:nvSpPr>
        <p:spPr>
          <a:xfrm>
            <a:off x="4986083" y="3911450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9" name="Овал 218"/>
          <p:cNvSpPr/>
          <p:nvPr/>
        </p:nvSpPr>
        <p:spPr>
          <a:xfrm>
            <a:off x="4431214" y="4782478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0" name="Овал 219"/>
          <p:cNvSpPr/>
          <p:nvPr/>
        </p:nvSpPr>
        <p:spPr>
          <a:xfrm>
            <a:off x="4087040" y="4799802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3" name="Прямая со стрелкой 222"/>
          <p:cNvCxnSpPr/>
          <p:nvPr/>
        </p:nvCxnSpPr>
        <p:spPr>
          <a:xfrm flipV="1">
            <a:off x="4615724" y="4817927"/>
            <a:ext cx="208242" cy="26248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25" name="Прямая со стрелкой 224"/>
          <p:cNvCxnSpPr>
            <a:endCxn id="201" idx="1"/>
          </p:cNvCxnSpPr>
          <p:nvPr/>
        </p:nvCxnSpPr>
        <p:spPr>
          <a:xfrm flipV="1">
            <a:off x="4277198" y="4607156"/>
            <a:ext cx="358946" cy="297013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1" name="Прямая со стрелкой 230"/>
          <p:cNvCxnSpPr>
            <a:endCxn id="201" idx="0"/>
          </p:cNvCxnSpPr>
          <p:nvPr/>
        </p:nvCxnSpPr>
        <p:spPr>
          <a:xfrm>
            <a:off x="4162209" y="3882621"/>
            <a:ext cx="529498" cy="665647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6" name="Прямая со стрелкой 235"/>
          <p:cNvCxnSpPr>
            <a:stCxn id="244" idx="3"/>
            <a:endCxn id="3081" idx="3"/>
          </p:cNvCxnSpPr>
          <p:nvPr/>
        </p:nvCxnSpPr>
        <p:spPr>
          <a:xfrm flipH="1">
            <a:off x="2105124" y="3769307"/>
            <a:ext cx="107056" cy="117899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8" name="Прямая со стрелкой 237"/>
          <p:cNvCxnSpPr/>
          <p:nvPr/>
        </p:nvCxnSpPr>
        <p:spPr>
          <a:xfrm flipH="1" flipV="1">
            <a:off x="2029969" y="3965450"/>
            <a:ext cx="741831" cy="276286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44" name="Овал 243"/>
          <p:cNvSpPr/>
          <p:nvPr/>
        </p:nvSpPr>
        <p:spPr>
          <a:xfrm>
            <a:off x="2196364" y="3677123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7" name="Прямая со стрелкой 246"/>
          <p:cNvCxnSpPr>
            <a:endCxn id="201" idx="1"/>
          </p:cNvCxnSpPr>
          <p:nvPr/>
        </p:nvCxnSpPr>
        <p:spPr>
          <a:xfrm>
            <a:off x="4320034" y="4473117"/>
            <a:ext cx="316110" cy="134039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9" name="Прямая со стрелкой 248"/>
          <p:cNvCxnSpPr>
            <a:stCxn id="221" idx="7"/>
          </p:cNvCxnSpPr>
          <p:nvPr/>
        </p:nvCxnSpPr>
        <p:spPr>
          <a:xfrm>
            <a:off x="4179224" y="3842868"/>
            <a:ext cx="568045" cy="70287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52" name="Прямая со стрелкой 251"/>
          <p:cNvCxnSpPr>
            <a:stCxn id="218" idx="3"/>
            <a:endCxn id="201" idx="3"/>
          </p:cNvCxnSpPr>
          <p:nvPr/>
        </p:nvCxnSpPr>
        <p:spPr>
          <a:xfrm flipH="1">
            <a:off x="4747269" y="4003634"/>
            <a:ext cx="254630" cy="60352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21" name="Овал 220"/>
          <p:cNvSpPr/>
          <p:nvPr/>
        </p:nvSpPr>
        <p:spPr>
          <a:xfrm>
            <a:off x="4087040" y="3827052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1" name="Прямая со стрелкой 260"/>
          <p:cNvCxnSpPr>
            <a:endCxn id="204" idx="3"/>
          </p:cNvCxnSpPr>
          <p:nvPr/>
        </p:nvCxnSpPr>
        <p:spPr>
          <a:xfrm flipH="1">
            <a:off x="5861784" y="4053770"/>
            <a:ext cx="245898" cy="746033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58" name="Овал 257"/>
          <p:cNvSpPr/>
          <p:nvPr/>
        </p:nvSpPr>
        <p:spPr>
          <a:xfrm>
            <a:off x="6044189" y="3995593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3" name="Прямая со стрелкой 262"/>
          <p:cNvCxnSpPr>
            <a:endCxn id="204" idx="0"/>
          </p:cNvCxnSpPr>
          <p:nvPr/>
        </p:nvCxnSpPr>
        <p:spPr>
          <a:xfrm>
            <a:off x="5806221" y="4125263"/>
            <a:ext cx="1" cy="61565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5" name="Прямая со стрелкой 264"/>
          <p:cNvCxnSpPr>
            <a:endCxn id="204" idx="1"/>
          </p:cNvCxnSpPr>
          <p:nvPr/>
        </p:nvCxnSpPr>
        <p:spPr>
          <a:xfrm>
            <a:off x="5407541" y="4347623"/>
            <a:ext cx="343118" cy="452180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7" name="Прямая со стрелкой 266"/>
          <p:cNvCxnSpPr>
            <a:endCxn id="204" idx="1"/>
          </p:cNvCxnSpPr>
          <p:nvPr/>
        </p:nvCxnSpPr>
        <p:spPr>
          <a:xfrm>
            <a:off x="5315134" y="4651086"/>
            <a:ext cx="435525" cy="148717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9" name="Прямая со стрелкой 268"/>
          <p:cNvCxnSpPr>
            <a:endCxn id="204" idx="1"/>
          </p:cNvCxnSpPr>
          <p:nvPr/>
        </p:nvCxnSpPr>
        <p:spPr>
          <a:xfrm>
            <a:off x="5570517" y="4722510"/>
            <a:ext cx="180142" cy="77293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59" name="Овал 258"/>
          <p:cNvSpPr/>
          <p:nvPr/>
        </p:nvSpPr>
        <p:spPr>
          <a:xfrm>
            <a:off x="5261134" y="4587476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" name="Овал 255"/>
          <p:cNvSpPr/>
          <p:nvPr/>
        </p:nvSpPr>
        <p:spPr>
          <a:xfrm>
            <a:off x="5315134" y="4293096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0" name="Овал 259"/>
          <p:cNvSpPr/>
          <p:nvPr/>
        </p:nvSpPr>
        <p:spPr>
          <a:xfrm>
            <a:off x="5760868" y="4059904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7" name="Овал 256"/>
          <p:cNvSpPr/>
          <p:nvPr/>
        </p:nvSpPr>
        <p:spPr>
          <a:xfrm>
            <a:off x="5521534" y="4668510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3" name="Прямая со стрелкой 272"/>
          <p:cNvCxnSpPr/>
          <p:nvPr/>
        </p:nvCxnSpPr>
        <p:spPr>
          <a:xfrm flipV="1">
            <a:off x="4527577" y="4761156"/>
            <a:ext cx="240827" cy="333463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22" name="Овал 221"/>
          <p:cNvSpPr/>
          <p:nvPr/>
        </p:nvSpPr>
        <p:spPr>
          <a:xfrm>
            <a:off x="4493677" y="5026411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6" name="Прямая со стрелкой 275"/>
          <p:cNvCxnSpPr>
            <a:stCxn id="258" idx="6"/>
          </p:cNvCxnSpPr>
          <p:nvPr/>
        </p:nvCxnSpPr>
        <p:spPr>
          <a:xfrm flipH="1">
            <a:off x="5868869" y="4049593"/>
            <a:ext cx="283320" cy="768334"/>
          </a:xfrm>
          <a:prstGeom prst="straightConnector1">
            <a:avLst/>
          </a:prstGeom>
          <a:ln w="19050">
            <a:solidFill>
              <a:srgbClr val="7030A0"/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79" name="Прямая со стрелкой 278"/>
          <p:cNvCxnSpPr/>
          <p:nvPr/>
        </p:nvCxnSpPr>
        <p:spPr>
          <a:xfrm flipH="1">
            <a:off x="5861784" y="4609787"/>
            <a:ext cx="1374512" cy="190016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1" name="Прямая со стрелкой 280"/>
          <p:cNvCxnSpPr/>
          <p:nvPr/>
        </p:nvCxnSpPr>
        <p:spPr>
          <a:xfrm flipH="1">
            <a:off x="5868869" y="4342776"/>
            <a:ext cx="1943491" cy="457027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3" name="Прямая со стрелкой 282"/>
          <p:cNvCxnSpPr>
            <a:endCxn id="200" idx="3"/>
          </p:cNvCxnSpPr>
          <p:nvPr/>
        </p:nvCxnSpPr>
        <p:spPr>
          <a:xfrm>
            <a:off x="2962374" y="2877478"/>
            <a:ext cx="424607" cy="1908037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5" name="Прямая со стрелкой 284"/>
          <p:cNvCxnSpPr/>
          <p:nvPr/>
        </p:nvCxnSpPr>
        <p:spPr>
          <a:xfrm>
            <a:off x="6104855" y="5229200"/>
            <a:ext cx="232934" cy="0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89" name="Прямоугольник 288"/>
          <p:cNvSpPr/>
          <p:nvPr/>
        </p:nvSpPr>
        <p:spPr>
          <a:xfrm>
            <a:off x="6165760" y="5616152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Овал 289"/>
          <p:cNvSpPr/>
          <p:nvPr/>
        </p:nvSpPr>
        <p:spPr>
          <a:xfrm>
            <a:off x="6167322" y="5837418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1" name="Прямая со стрелкой 290"/>
          <p:cNvCxnSpPr>
            <a:endCxn id="202" idx="3"/>
          </p:cNvCxnSpPr>
          <p:nvPr/>
        </p:nvCxnSpPr>
        <p:spPr>
          <a:xfrm flipH="1" flipV="1">
            <a:off x="4879529" y="4759557"/>
            <a:ext cx="106554" cy="1333739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78" name="TextBox 277"/>
          <p:cNvSpPr txBox="1"/>
          <p:nvPr/>
        </p:nvSpPr>
        <p:spPr>
          <a:xfrm>
            <a:off x="6300192" y="5088106"/>
            <a:ext cx="23070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Санитарно-авиационная эвакуация</a:t>
            </a:r>
            <a:endParaRPr lang="ru-RU" sz="1100" dirty="0"/>
          </a:p>
        </p:txBody>
      </p:sp>
      <p:sp>
        <p:nvSpPr>
          <p:cNvPr id="296" name="TextBox 295"/>
          <p:cNvSpPr txBox="1"/>
          <p:nvPr/>
        </p:nvSpPr>
        <p:spPr>
          <a:xfrm>
            <a:off x="6300192" y="5296413"/>
            <a:ext cx="15327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Санитарная эвакуация</a:t>
            </a:r>
            <a:endParaRPr lang="ru-RU" sz="1100" dirty="0"/>
          </a:p>
        </p:txBody>
      </p:sp>
      <p:sp>
        <p:nvSpPr>
          <p:cNvPr id="297" name="TextBox 296"/>
          <p:cNvSpPr txBox="1"/>
          <p:nvPr/>
        </p:nvSpPr>
        <p:spPr>
          <a:xfrm>
            <a:off x="6294454" y="5517232"/>
            <a:ext cx="21659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Региональный сосудистый центр</a:t>
            </a:r>
            <a:endParaRPr lang="ru-RU" sz="1100" dirty="0"/>
          </a:p>
        </p:txBody>
      </p:sp>
      <p:sp>
        <p:nvSpPr>
          <p:cNvPr id="298" name="TextBox 297"/>
          <p:cNvSpPr txBox="1"/>
          <p:nvPr/>
        </p:nvSpPr>
        <p:spPr>
          <a:xfrm>
            <a:off x="6300192" y="5752049"/>
            <a:ext cx="22236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Первичное сосудистое отделение</a:t>
            </a:r>
            <a:endParaRPr lang="ru-RU" sz="1100" dirty="0"/>
          </a:p>
        </p:txBody>
      </p:sp>
      <p:cxnSp>
        <p:nvCxnSpPr>
          <p:cNvPr id="304" name="Прямая со стрелкой 303"/>
          <p:cNvCxnSpPr/>
          <p:nvPr/>
        </p:nvCxnSpPr>
        <p:spPr>
          <a:xfrm flipV="1">
            <a:off x="4087565" y="4799802"/>
            <a:ext cx="632280" cy="740377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308" name="Picture 3" descr="C:\Users\ulyanovaa\Desktop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8000" cy="64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" name="Прямоугольник 308"/>
          <p:cNvSpPr/>
          <p:nvPr/>
        </p:nvSpPr>
        <p:spPr>
          <a:xfrm>
            <a:off x="0" y="836712"/>
            <a:ext cx="9144000" cy="108000"/>
          </a:xfrm>
          <a:prstGeom prst="rect">
            <a:avLst/>
          </a:prstGeom>
          <a:gradFill>
            <a:gsLst>
              <a:gs pos="0">
                <a:srgbClr val="00B050"/>
              </a:gs>
              <a:gs pos="100000">
                <a:srgbClr val="0070C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6221322" y="1691526"/>
            <a:ext cx="2736304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Региональных сосудистых центров - 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Первичных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сосудистых отделений –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18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3204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lyanovaa\Google Диск\ЦМК\1. Приоритетный проект санитарная авиация\1. Стратегия до 24 года\!!!СТАРАТЕГИЯ\Карта санавиации Стратегия 72 (2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" y="1473935"/>
            <a:ext cx="9000000" cy="505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4" name="Прямая со стрелкой 213"/>
          <p:cNvCxnSpPr>
            <a:endCxn id="200" idx="0"/>
          </p:cNvCxnSpPr>
          <p:nvPr/>
        </p:nvCxnSpPr>
        <p:spPr>
          <a:xfrm>
            <a:off x="2573090" y="2991148"/>
            <a:ext cx="758329" cy="1735479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16" name="Прямая со стрелкой 215"/>
          <p:cNvCxnSpPr/>
          <p:nvPr/>
        </p:nvCxnSpPr>
        <p:spPr>
          <a:xfrm>
            <a:off x="2083970" y="2620330"/>
            <a:ext cx="1191886" cy="2084465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2" name="Прямоугольник 201"/>
          <p:cNvSpPr/>
          <p:nvPr/>
        </p:nvSpPr>
        <p:spPr>
          <a:xfrm>
            <a:off x="4734744" y="4592198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653536" cy="864000"/>
          </a:xfrm>
        </p:spPr>
        <p:txBody>
          <a:bodyPr>
            <a:noAutofit/>
          </a:bodyPr>
          <a:lstStyle/>
          <a:p>
            <a:r>
              <a:rPr lang="ru-RU" sz="2400" b="1" dirty="0"/>
              <a:t>Система оказания экстренной медицинской помощи беременным и новорождённым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12</a:t>
            </a:fld>
            <a:endParaRPr lang="ru-RU"/>
          </a:p>
        </p:txBody>
      </p:sp>
      <p:cxnSp>
        <p:nvCxnSpPr>
          <p:cNvPr id="165" name="Прямая со стрелкой 164"/>
          <p:cNvCxnSpPr/>
          <p:nvPr/>
        </p:nvCxnSpPr>
        <p:spPr>
          <a:xfrm>
            <a:off x="437167" y="3704390"/>
            <a:ext cx="2737510" cy="1078088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7" name="Прямая со стрелкой 166"/>
          <p:cNvCxnSpPr/>
          <p:nvPr/>
        </p:nvCxnSpPr>
        <p:spPr>
          <a:xfrm>
            <a:off x="827584" y="2284060"/>
            <a:ext cx="2448272" cy="2498418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5" name="Прямая со стрелкой 174"/>
          <p:cNvCxnSpPr/>
          <p:nvPr/>
        </p:nvCxnSpPr>
        <p:spPr>
          <a:xfrm>
            <a:off x="1340024" y="4473117"/>
            <a:ext cx="1935832" cy="344810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/>
          <p:nvPr/>
        </p:nvCxnSpPr>
        <p:spPr>
          <a:xfrm flipV="1">
            <a:off x="6125525" y="5427216"/>
            <a:ext cx="227852" cy="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1" name="Прямая со стрелкой 180"/>
          <p:cNvCxnSpPr/>
          <p:nvPr/>
        </p:nvCxnSpPr>
        <p:spPr>
          <a:xfrm flipV="1">
            <a:off x="4277198" y="4726627"/>
            <a:ext cx="503931" cy="182600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/>
          <p:nvPr/>
        </p:nvCxnSpPr>
        <p:spPr>
          <a:xfrm flipV="1">
            <a:off x="1723653" y="4845890"/>
            <a:ext cx="1552203" cy="527327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6" name="Прямая со стрелкой 185"/>
          <p:cNvCxnSpPr/>
          <p:nvPr/>
        </p:nvCxnSpPr>
        <p:spPr>
          <a:xfrm flipV="1">
            <a:off x="2051720" y="4858690"/>
            <a:ext cx="1335261" cy="924728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082" name="Овал 3081"/>
          <p:cNvSpPr/>
          <p:nvPr/>
        </p:nvSpPr>
        <p:spPr>
          <a:xfrm>
            <a:off x="2023121" y="5729418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3" name="Овал 192"/>
          <p:cNvSpPr/>
          <p:nvPr/>
        </p:nvSpPr>
        <p:spPr>
          <a:xfrm>
            <a:off x="2511926" y="2877478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" name="Овал 193"/>
          <p:cNvSpPr/>
          <p:nvPr/>
        </p:nvSpPr>
        <p:spPr>
          <a:xfrm>
            <a:off x="1654984" y="5319216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5" name="Овал 194"/>
          <p:cNvSpPr/>
          <p:nvPr/>
        </p:nvSpPr>
        <p:spPr>
          <a:xfrm>
            <a:off x="1292243" y="4365116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6" name="Овал 195"/>
          <p:cNvSpPr/>
          <p:nvPr/>
        </p:nvSpPr>
        <p:spPr>
          <a:xfrm>
            <a:off x="1357040" y="4491740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Прямоугольник 199"/>
          <p:cNvSpPr/>
          <p:nvPr/>
        </p:nvSpPr>
        <p:spPr>
          <a:xfrm>
            <a:off x="3275856" y="4726627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" name="Прямоугольник 203"/>
          <p:cNvSpPr/>
          <p:nvPr/>
        </p:nvSpPr>
        <p:spPr>
          <a:xfrm>
            <a:off x="5750659" y="4740915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" name="Овал 204"/>
          <p:cNvSpPr/>
          <p:nvPr/>
        </p:nvSpPr>
        <p:spPr>
          <a:xfrm>
            <a:off x="2029969" y="2546429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8" name="Овал 217"/>
          <p:cNvSpPr/>
          <p:nvPr/>
        </p:nvSpPr>
        <p:spPr>
          <a:xfrm>
            <a:off x="4986083" y="3911450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9" name="Овал 218"/>
          <p:cNvSpPr/>
          <p:nvPr/>
        </p:nvSpPr>
        <p:spPr>
          <a:xfrm>
            <a:off x="4431214" y="4782478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0" name="Овал 219"/>
          <p:cNvSpPr/>
          <p:nvPr/>
        </p:nvSpPr>
        <p:spPr>
          <a:xfrm>
            <a:off x="4087040" y="4799802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3" name="Прямая со стрелкой 222"/>
          <p:cNvCxnSpPr>
            <a:endCxn id="202" idx="2"/>
          </p:cNvCxnSpPr>
          <p:nvPr/>
        </p:nvCxnSpPr>
        <p:spPr>
          <a:xfrm flipV="1">
            <a:off x="4615724" y="4709973"/>
            <a:ext cx="174583" cy="370438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25" name="Прямая со стрелкой 224"/>
          <p:cNvCxnSpPr/>
          <p:nvPr/>
        </p:nvCxnSpPr>
        <p:spPr>
          <a:xfrm flipV="1">
            <a:off x="4277198" y="4607156"/>
            <a:ext cx="358946" cy="297013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1" name="Прямая со стрелкой 230"/>
          <p:cNvCxnSpPr/>
          <p:nvPr/>
        </p:nvCxnSpPr>
        <p:spPr>
          <a:xfrm>
            <a:off x="4162209" y="3882621"/>
            <a:ext cx="529498" cy="665647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6" name="Прямая со стрелкой 235"/>
          <p:cNvCxnSpPr>
            <a:stCxn id="244" idx="3"/>
          </p:cNvCxnSpPr>
          <p:nvPr/>
        </p:nvCxnSpPr>
        <p:spPr>
          <a:xfrm>
            <a:off x="2212180" y="3769307"/>
            <a:ext cx="1063676" cy="1030496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44" name="Овал 243"/>
          <p:cNvSpPr/>
          <p:nvPr/>
        </p:nvSpPr>
        <p:spPr>
          <a:xfrm>
            <a:off x="2196364" y="3677123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7" name="Прямая со стрелкой 246"/>
          <p:cNvCxnSpPr/>
          <p:nvPr/>
        </p:nvCxnSpPr>
        <p:spPr>
          <a:xfrm>
            <a:off x="4320034" y="4473117"/>
            <a:ext cx="316110" cy="134039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9" name="Прямая со стрелкой 248"/>
          <p:cNvCxnSpPr>
            <a:stCxn id="221" idx="7"/>
          </p:cNvCxnSpPr>
          <p:nvPr/>
        </p:nvCxnSpPr>
        <p:spPr>
          <a:xfrm>
            <a:off x="4179224" y="3842868"/>
            <a:ext cx="568045" cy="70287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52" name="Прямая со стрелкой 251"/>
          <p:cNvCxnSpPr>
            <a:stCxn id="218" idx="3"/>
          </p:cNvCxnSpPr>
          <p:nvPr/>
        </p:nvCxnSpPr>
        <p:spPr>
          <a:xfrm flipH="1">
            <a:off x="4747269" y="4003634"/>
            <a:ext cx="254630" cy="60352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21" name="Овал 220"/>
          <p:cNvSpPr/>
          <p:nvPr/>
        </p:nvSpPr>
        <p:spPr>
          <a:xfrm>
            <a:off x="4087040" y="3827052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1" name="Прямая со стрелкой 260"/>
          <p:cNvCxnSpPr>
            <a:endCxn id="204" idx="3"/>
          </p:cNvCxnSpPr>
          <p:nvPr/>
        </p:nvCxnSpPr>
        <p:spPr>
          <a:xfrm flipH="1">
            <a:off x="5861784" y="4053770"/>
            <a:ext cx="245898" cy="746033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58" name="Овал 257"/>
          <p:cNvSpPr/>
          <p:nvPr/>
        </p:nvSpPr>
        <p:spPr>
          <a:xfrm>
            <a:off x="6044189" y="3995593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3" name="Прямая со стрелкой 262"/>
          <p:cNvCxnSpPr>
            <a:endCxn id="204" idx="0"/>
          </p:cNvCxnSpPr>
          <p:nvPr/>
        </p:nvCxnSpPr>
        <p:spPr>
          <a:xfrm>
            <a:off x="5806221" y="4125263"/>
            <a:ext cx="1" cy="61565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5" name="Прямая со стрелкой 264"/>
          <p:cNvCxnSpPr>
            <a:endCxn id="204" idx="1"/>
          </p:cNvCxnSpPr>
          <p:nvPr/>
        </p:nvCxnSpPr>
        <p:spPr>
          <a:xfrm>
            <a:off x="5407541" y="4347623"/>
            <a:ext cx="343118" cy="452180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7" name="Прямая со стрелкой 266"/>
          <p:cNvCxnSpPr>
            <a:endCxn id="204" idx="1"/>
          </p:cNvCxnSpPr>
          <p:nvPr/>
        </p:nvCxnSpPr>
        <p:spPr>
          <a:xfrm>
            <a:off x="5315134" y="4651086"/>
            <a:ext cx="435525" cy="148717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9" name="Прямая со стрелкой 268"/>
          <p:cNvCxnSpPr>
            <a:endCxn id="204" idx="1"/>
          </p:cNvCxnSpPr>
          <p:nvPr/>
        </p:nvCxnSpPr>
        <p:spPr>
          <a:xfrm>
            <a:off x="5570517" y="4722510"/>
            <a:ext cx="180142" cy="77293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59" name="Овал 258"/>
          <p:cNvSpPr/>
          <p:nvPr/>
        </p:nvSpPr>
        <p:spPr>
          <a:xfrm>
            <a:off x="5261134" y="4587476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" name="Овал 255"/>
          <p:cNvSpPr/>
          <p:nvPr/>
        </p:nvSpPr>
        <p:spPr>
          <a:xfrm>
            <a:off x="5315134" y="4293096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0" name="Овал 259"/>
          <p:cNvSpPr/>
          <p:nvPr/>
        </p:nvSpPr>
        <p:spPr>
          <a:xfrm>
            <a:off x="5760868" y="4059904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7" name="Овал 256"/>
          <p:cNvSpPr/>
          <p:nvPr/>
        </p:nvSpPr>
        <p:spPr>
          <a:xfrm>
            <a:off x="5521534" y="4668510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3" name="Прямая со стрелкой 272"/>
          <p:cNvCxnSpPr/>
          <p:nvPr/>
        </p:nvCxnSpPr>
        <p:spPr>
          <a:xfrm flipV="1">
            <a:off x="4527577" y="4761156"/>
            <a:ext cx="240827" cy="333463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22" name="Овал 221"/>
          <p:cNvSpPr/>
          <p:nvPr/>
        </p:nvSpPr>
        <p:spPr>
          <a:xfrm>
            <a:off x="4493677" y="5026411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6" name="Прямая со стрелкой 275"/>
          <p:cNvCxnSpPr>
            <a:stCxn id="258" idx="6"/>
          </p:cNvCxnSpPr>
          <p:nvPr/>
        </p:nvCxnSpPr>
        <p:spPr>
          <a:xfrm flipH="1">
            <a:off x="5868869" y="4049593"/>
            <a:ext cx="283320" cy="768334"/>
          </a:xfrm>
          <a:prstGeom prst="straightConnector1">
            <a:avLst/>
          </a:prstGeom>
          <a:ln w="19050">
            <a:solidFill>
              <a:srgbClr val="7030A0"/>
            </a:solidFill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79" name="Прямая со стрелкой 278"/>
          <p:cNvCxnSpPr/>
          <p:nvPr/>
        </p:nvCxnSpPr>
        <p:spPr>
          <a:xfrm flipH="1">
            <a:off x="5861784" y="4609787"/>
            <a:ext cx="1374512" cy="190016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1" name="Прямая со стрелкой 280"/>
          <p:cNvCxnSpPr/>
          <p:nvPr/>
        </p:nvCxnSpPr>
        <p:spPr>
          <a:xfrm flipH="1">
            <a:off x="5868869" y="4342776"/>
            <a:ext cx="1943491" cy="457027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3" name="Прямая со стрелкой 282"/>
          <p:cNvCxnSpPr/>
          <p:nvPr/>
        </p:nvCxnSpPr>
        <p:spPr>
          <a:xfrm>
            <a:off x="2962374" y="2877478"/>
            <a:ext cx="424607" cy="1832495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5" name="Прямая со стрелкой 284"/>
          <p:cNvCxnSpPr/>
          <p:nvPr/>
        </p:nvCxnSpPr>
        <p:spPr>
          <a:xfrm>
            <a:off x="6152189" y="5229200"/>
            <a:ext cx="201188" cy="0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89" name="Прямоугольник 288"/>
          <p:cNvSpPr/>
          <p:nvPr/>
        </p:nvSpPr>
        <p:spPr>
          <a:xfrm>
            <a:off x="6128326" y="5616152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Овал 289"/>
          <p:cNvSpPr/>
          <p:nvPr/>
        </p:nvSpPr>
        <p:spPr>
          <a:xfrm>
            <a:off x="6107682" y="5837418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1" name="Прямая со стрелкой 290"/>
          <p:cNvCxnSpPr>
            <a:endCxn id="202" idx="2"/>
          </p:cNvCxnSpPr>
          <p:nvPr/>
        </p:nvCxnSpPr>
        <p:spPr>
          <a:xfrm flipH="1" flipV="1">
            <a:off x="4790307" y="4709973"/>
            <a:ext cx="162116" cy="1274853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78" name="TextBox 277"/>
          <p:cNvSpPr txBox="1"/>
          <p:nvPr/>
        </p:nvSpPr>
        <p:spPr>
          <a:xfrm>
            <a:off x="6300192" y="5088106"/>
            <a:ext cx="23070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Санитарно-авиационная эвакуация</a:t>
            </a:r>
            <a:endParaRPr lang="ru-RU" sz="1100" dirty="0"/>
          </a:p>
        </p:txBody>
      </p:sp>
      <p:sp>
        <p:nvSpPr>
          <p:cNvPr id="296" name="TextBox 295"/>
          <p:cNvSpPr txBox="1"/>
          <p:nvPr/>
        </p:nvSpPr>
        <p:spPr>
          <a:xfrm>
            <a:off x="6300192" y="5296413"/>
            <a:ext cx="15327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Санитарная эвакуация</a:t>
            </a:r>
            <a:endParaRPr lang="ru-RU" sz="1100" dirty="0"/>
          </a:p>
        </p:txBody>
      </p:sp>
      <p:sp>
        <p:nvSpPr>
          <p:cNvPr id="297" name="TextBox 296"/>
          <p:cNvSpPr txBox="1"/>
          <p:nvPr/>
        </p:nvSpPr>
        <p:spPr>
          <a:xfrm>
            <a:off x="6294454" y="5517232"/>
            <a:ext cx="16129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Перинатальный центр </a:t>
            </a:r>
            <a:endParaRPr lang="ru-RU" sz="1100" dirty="0"/>
          </a:p>
        </p:txBody>
      </p:sp>
      <p:sp>
        <p:nvSpPr>
          <p:cNvPr id="298" name="TextBox 297"/>
          <p:cNvSpPr txBox="1"/>
          <p:nvPr/>
        </p:nvSpPr>
        <p:spPr>
          <a:xfrm>
            <a:off x="6300192" y="5752049"/>
            <a:ext cx="1518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Родильное отделение</a:t>
            </a:r>
            <a:endParaRPr lang="ru-RU" sz="1100" dirty="0"/>
          </a:p>
        </p:txBody>
      </p:sp>
      <p:cxnSp>
        <p:nvCxnSpPr>
          <p:cNvPr id="304" name="Прямая со стрелкой 303"/>
          <p:cNvCxnSpPr/>
          <p:nvPr/>
        </p:nvCxnSpPr>
        <p:spPr>
          <a:xfrm flipV="1">
            <a:off x="4087565" y="4799802"/>
            <a:ext cx="632280" cy="740377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3386981" y="4767541"/>
            <a:ext cx="384884" cy="0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5" name="Picture 3" descr="C:\Users\ulyanovaa\Desktop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8000" cy="64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Прямоугольник 75"/>
          <p:cNvSpPr/>
          <p:nvPr/>
        </p:nvSpPr>
        <p:spPr>
          <a:xfrm>
            <a:off x="0" y="836712"/>
            <a:ext cx="9144000" cy="108000"/>
          </a:xfrm>
          <a:prstGeom prst="rect">
            <a:avLst/>
          </a:prstGeom>
          <a:gradFill>
            <a:gsLst>
              <a:gs pos="0">
                <a:srgbClr val="00B050"/>
              </a:gs>
              <a:gs pos="100000">
                <a:srgbClr val="0070C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294454" y="1482807"/>
            <a:ext cx="27363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Перинатальных центров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– 3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05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lyanovaa\Google Диск\ЦМК\1. Приоритетный проект санитарная авиация\1. Стратегия до 24 года\!!!СТАРАТЕГИЯ\Карта санавиации Стратегия 72 (2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" y="1401927"/>
            <a:ext cx="9000000" cy="505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4" name="Прямая со стрелкой 213"/>
          <p:cNvCxnSpPr>
            <a:stCxn id="77" idx="3"/>
            <a:endCxn id="200" idx="0"/>
          </p:cNvCxnSpPr>
          <p:nvPr/>
        </p:nvCxnSpPr>
        <p:spPr>
          <a:xfrm>
            <a:off x="2573090" y="2859470"/>
            <a:ext cx="758329" cy="1795149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16" name="Прямая со стрелкой 215"/>
          <p:cNvCxnSpPr/>
          <p:nvPr/>
        </p:nvCxnSpPr>
        <p:spPr>
          <a:xfrm>
            <a:off x="2083970" y="2548322"/>
            <a:ext cx="1191886" cy="2084465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2" name="Прямоугольник 201"/>
          <p:cNvSpPr/>
          <p:nvPr/>
        </p:nvSpPr>
        <p:spPr>
          <a:xfrm>
            <a:off x="4734744" y="4520190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097608" y="0"/>
            <a:ext cx="7599536" cy="864000"/>
          </a:xfrm>
        </p:spPr>
        <p:txBody>
          <a:bodyPr>
            <a:noAutofit/>
          </a:bodyPr>
          <a:lstStyle/>
          <a:p>
            <a:r>
              <a:rPr lang="ru-RU" sz="2400" b="1" dirty="0"/>
              <a:t>Система оказания экстренной медицинской помощи по профилю травматология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13</a:t>
            </a:fld>
            <a:endParaRPr lang="ru-RU"/>
          </a:p>
        </p:txBody>
      </p:sp>
      <p:cxnSp>
        <p:nvCxnSpPr>
          <p:cNvPr id="165" name="Прямая со стрелкой 164"/>
          <p:cNvCxnSpPr/>
          <p:nvPr/>
        </p:nvCxnSpPr>
        <p:spPr>
          <a:xfrm>
            <a:off x="437167" y="3632382"/>
            <a:ext cx="2694673" cy="1063151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7" name="Прямая со стрелкой 166"/>
          <p:cNvCxnSpPr/>
          <p:nvPr/>
        </p:nvCxnSpPr>
        <p:spPr>
          <a:xfrm>
            <a:off x="827584" y="2212052"/>
            <a:ext cx="2448272" cy="2498418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5" name="Прямая со стрелкой 174"/>
          <p:cNvCxnSpPr>
            <a:stCxn id="196" idx="4"/>
          </p:cNvCxnSpPr>
          <p:nvPr/>
        </p:nvCxnSpPr>
        <p:spPr>
          <a:xfrm>
            <a:off x="1411562" y="4363129"/>
            <a:ext cx="1864294" cy="382790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/>
          <p:nvPr/>
        </p:nvCxnSpPr>
        <p:spPr>
          <a:xfrm flipV="1">
            <a:off x="6125525" y="5355208"/>
            <a:ext cx="227852" cy="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1" name="Прямая со стрелкой 180"/>
          <p:cNvCxnSpPr/>
          <p:nvPr/>
        </p:nvCxnSpPr>
        <p:spPr>
          <a:xfrm flipV="1">
            <a:off x="4277198" y="4641849"/>
            <a:ext cx="442647" cy="195370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>
            <a:stCxn id="78" idx="5"/>
          </p:cNvCxnSpPr>
          <p:nvPr/>
        </p:nvCxnSpPr>
        <p:spPr>
          <a:xfrm flipV="1">
            <a:off x="1696653" y="4773883"/>
            <a:ext cx="1579203" cy="454122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6" name="Прямая со стрелкой 185"/>
          <p:cNvCxnSpPr/>
          <p:nvPr/>
        </p:nvCxnSpPr>
        <p:spPr>
          <a:xfrm flipV="1">
            <a:off x="2051720" y="4786682"/>
            <a:ext cx="1335261" cy="924728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96" name="Овал 195"/>
          <p:cNvSpPr/>
          <p:nvPr/>
        </p:nvSpPr>
        <p:spPr>
          <a:xfrm>
            <a:off x="1357562" y="4255129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Прямоугольник 199"/>
          <p:cNvSpPr/>
          <p:nvPr/>
        </p:nvSpPr>
        <p:spPr>
          <a:xfrm>
            <a:off x="3275856" y="4654619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" name="Прямоугольник 203"/>
          <p:cNvSpPr/>
          <p:nvPr/>
        </p:nvSpPr>
        <p:spPr>
          <a:xfrm>
            <a:off x="5750659" y="4668907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3" name="Прямая со стрелкой 222"/>
          <p:cNvCxnSpPr>
            <a:stCxn id="76" idx="4"/>
          </p:cNvCxnSpPr>
          <p:nvPr/>
        </p:nvCxnSpPr>
        <p:spPr>
          <a:xfrm flipV="1">
            <a:off x="4598591" y="4679637"/>
            <a:ext cx="189433" cy="411908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25" name="Прямая со стрелкой 224"/>
          <p:cNvCxnSpPr/>
          <p:nvPr/>
        </p:nvCxnSpPr>
        <p:spPr>
          <a:xfrm flipV="1">
            <a:off x="4195040" y="4555789"/>
            <a:ext cx="496667" cy="190130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1" name="Прямая со стрелкой 230"/>
          <p:cNvCxnSpPr/>
          <p:nvPr/>
        </p:nvCxnSpPr>
        <p:spPr>
          <a:xfrm>
            <a:off x="4162209" y="3810613"/>
            <a:ext cx="529498" cy="665647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6" name="Прямая со стрелкой 235"/>
          <p:cNvCxnSpPr>
            <a:stCxn id="68" idx="6"/>
          </p:cNvCxnSpPr>
          <p:nvPr/>
        </p:nvCxnSpPr>
        <p:spPr>
          <a:xfrm>
            <a:off x="2137970" y="3810613"/>
            <a:ext cx="1137886" cy="917182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7" name="Прямая со стрелкой 246"/>
          <p:cNvCxnSpPr/>
          <p:nvPr/>
        </p:nvCxnSpPr>
        <p:spPr>
          <a:xfrm>
            <a:off x="4320034" y="4383236"/>
            <a:ext cx="371673" cy="13223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9" name="Прямая со стрелкой 248"/>
          <p:cNvCxnSpPr/>
          <p:nvPr/>
        </p:nvCxnSpPr>
        <p:spPr>
          <a:xfrm>
            <a:off x="4206983" y="3773388"/>
            <a:ext cx="540286" cy="70287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52" name="Прямая со стрелкой 251"/>
          <p:cNvCxnSpPr>
            <a:stCxn id="71" idx="2"/>
          </p:cNvCxnSpPr>
          <p:nvPr/>
        </p:nvCxnSpPr>
        <p:spPr>
          <a:xfrm flipH="1">
            <a:off x="4823967" y="3918613"/>
            <a:ext cx="177932" cy="580668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1" name="Прямая со стрелкой 260"/>
          <p:cNvCxnSpPr>
            <a:endCxn id="204" idx="3"/>
          </p:cNvCxnSpPr>
          <p:nvPr/>
        </p:nvCxnSpPr>
        <p:spPr>
          <a:xfrm flipH="1">
            <a:off x="5861784" y="3981762"/>
            <a:ext cx="245898" cy="746033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3" name="Прямая со стрелкой 262"/>
          <p:cNvCxnSpPr>
            <a:endCxn id="204" idx="0"/>
          </p:cNvCxnSpPr>
          <p:nvPr/>
        </p:nvCxnSpPr>
        <p:spPr>
          <a:xfrm>
            <a:off x="5806221" y="4053255"/>
            <a:ext cx="1" cy="61565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5" name="Прямая со стрелкой 264"/>
          <p:cNvCxnSpPr>
            <a:endCxn id="204" idx="1"/>
          </p:cNvCxnSpPr>
          <p:nvPr/>
        </p:nvCxnSpPr>
        <p:spPr>
          <a:xfrm>
            <a:off x="5407541" y="4275615"/>
            <a:ext cx="343118" cy="452180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7" name="Прямая со стрелкой 266"/>
          <p:cNvCxnSpPr>
            <a:endCxn id="204" idx="1"/>
          </p:cNvCxnSpPr>
          <p:nvPr/>
        </p:nvCxnSpPr>
        <p:spPr>
          <a:xfrm>
            <a:off x="5315134" y="4579078"/>
            <a:ext cx="435525" cy="148717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9" name="Прямая со стрелкой 268"/>
          <p:cNvCxnSpPr>
            <a:endCxn id="204" idx="1"/>
          </p:cNvCxnSpPr>
          <p:nvPr/>
        </p:nvCxnSpPr>
        <p:spPr>
          <a:xfrm>
            <a:off x="5570517" y="4650502"/>
            <a:ext cx="180142" cy="77293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73" name="Прямая со стрелкой 272"/>
          <p:cNvCxnSpPr>
            <a:stCxn id="76" idx="1"/>
          </p:cNvCxnSpPr>
          <p:nvPr/>
        </p:nvCxnSpPr>
        <p:spPr>
          <a:xfrm flipV="1">
            <a:off x="4517591" y="4667316"/>
            <a:ext cx="229678" cy="370229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22" name="Овал 221"/>
          <p:cNvSpPr/>
          <p:nvPr/>
        </p:nvSpPr>
        <p:spPr>
          <a:xfrm>
            <a:off x="4416242" y="4679637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9" name="Прямая со стрелкой 278"/>
          <p:cNvCxnSpPr/>
          <p:nvPr/>
        </p:nvCxnSpPr>
        <p:spPr>
          <a:xfrm flipH="1">
            <a:off x="5861784" y="4537779"/>
            <a:ext cx="1374512" cy="190016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1" name="Прямая со стрелкой 280"/>
          <p:cNvCxnSpPr/>
          <p:nvPr/>
        </p:nvCxnSpPr>
        <p:spPr>
          <a:xfrm flipH="1">
            <a:off x="5868869" y="4270768"/>
            <a:ext cx="1943491" cy="457027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3" name="Прямая со стрелкой 282"/>
          <p:cNvCxnSpPr/>
          <p:nvPr/>
        </p:nvCxnSpPr>
        <p:spPr>
          <a:xfrm>
            <a:off x="2962374" y="2805470"/>
            <a:ext cx="424607" cy="1832495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5" name="Прямая со стрелкой 284"/>
          <p:cNvCxnSpPr/>
          <p:nvPr/>
        </p:nvCxnSpPr>
        <p:spPr>
          <a:xfrm>
            <a:off x="6152189" y="5157192"/>
            <a:ext cx="201188" cy="0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89" name="Прямоугольник 288"/>
          <p:cNvSpPr/>
          <p:nvPr/>
        </p:nvSpPr>
        <p:spPr>
          <a:xfrm>
            <a:off x="6106247" y="5544144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Овал 289"/>
          <p:cNvSpPr/>
          <p:nvPr/>
        </p:nvSpPr>
        <p:spPr>
          <a:xfrm>
            <a:off x="6107809" y="5765410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1" name="Прямая со стрелкой 290"/>
          <p:cNvCxnSpPr/>
          <p:nvPr/>
        </p:nvCxnSpPr>
        <p:spPr>
          <a:xfrm flipH="1" flipV="1">
            <a:off x="4823966" y="4668907"/>
            <a:ext cx="128457" cy="1243911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78" name="TextBox 277"/>
          <p:cNvSpPr txBox="1"/>
          <p:nvPr/>
        </p:nvSpPr>
        <p:spPr>
          <a:xfrm>
            <a:off x="6300192" y="5016098"/>
            <a:ext cx="23070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Санитарно-авиационная эвакуация</a:t>
            </a:r>
            <a:endParaRPr lang="ru-RU" sz="1100" dirty="0"/>
          </a:p>
        </p:txBody>
      </p:sp>
      <p:sp>
        <p:nvSpPr>
          <p:cNvPr id="296" name="TextBox 295"/>
          <p:cNvSpPr txBox="1"/>
          <p:nvPr/>
        </p:nvSpPr>
        <p:spPr>
          <a:xfrm>
            <a:off x="6300192" y="5224405"/>
            <a:ext cx="15327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Санитарная эвакуация</a:t>
            </a:r>
            <a:endParaRPr lang="ru-RU" sz="1100" dirty="0"/>
          </a:p>
        </p:txBody>
      </p:sp>
      <p:sp>
        <p:nvSpPr>
          <p:cNvPr id="297" name="TextBox 296"/>
          <p:cNvSpPr txBox="1"/>
          <p:nvPr/>
        </p:nvSpPr>
        <p:spPr>
          <a:xfrm>
            <a:off x="6294454" y="5445224"/>
            <a:ext cx="2412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Травматологический центр 1 уровня </a:t>
            </a:r>
            <a:endParaRPr lang="ru-RU" sz="1100" dirty="0"/>
          </a:p>
        </p:txBody>
      </p:sp>
      <p:sp>
        <p:nvSpPr>
          <p:cNvPr id="298" name="TextBox 297"/>
          <p:cNvSpPr txBox="1"/>
          <p:nvPr/>
        </p:nvSpPr>
        <p:spPr>
          <a:xfrm>
            <a:off x="6294454" y="5657410"/>
            <a:ext cx="2412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/>
              <a:t>Травматологический центр </a:t>
            </a:r>
            <a:r>
              <a:rPr lang="ru-RU" sz="1100" dirty="0" smtClean="0"/>
              <a:t>2 </a:t>
            </a:r>
            <a:r>
              <a:rPr lang="ru-RU" sz="1100" dirty="0"/>
              <a:t>уровня </a:t>
            </a:r>
          </a:p>
        </p:txBody>
      </p:sp>
      <p:cxnSp>
        <p:nvCxnSpPr>
          <p:cNvPr id="304" name="Прямая со стрелкой 303"/>
          <p:cNvCxnSpPr/>
          <p:nvPr/>
        </p:nvCxnSpPr>
        <p:spPr>
          <a:xfrm flipV="1">
            <a:off x="4087565" y="4727794"/>
            <a:ext cx="632280" cy="740377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3386981" y="4695533"/>
            <a:ext cx="384884" cy="0"/>
          </a:xfrm>
          <a:prstGeom prst="straightConnector1">
            <a:avLst/>
          </a:prstGeom>
          <a:ln w="19050">
            <a:solidFill>
              <a:srgbClr val="7030A0"/>
            </a:solidFill>
            <a:headEnd type="oval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" name="Равнобедренный треугольник 2"/>
          <p:cNvSpPr/>
          <p:nvPr/>
        </p:nvSpPr>
        <p:spPr>
          <a:xfrm>
            <a:off x="6107809" y="5941651"/>
            <a:ext cx="108000" cy="108000"/>
          </a:xfrm>
          <a:prstGeom prst="triangle">
            <a:avLst/>
          </a:prstGeom>
          <a:solidFill>
            <a:srgbClr val="006600"/>
          </a:solidFill>
          <a:ln w="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TextBox 61"/>
          <p:cNvSpPr txBox="1"/>
          <p:nvPr/>
        </p:nvSpPr>
        <p:spPr>
          <a:xfrm>
            <a:off x="6294454" y="5863688"/>
            <a:ext cx="2412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/>
              <a:t>Травматологический центр </a:t>
            </a:r>
            <a:r>
              <a:rPr lang="ru-RU" sz="1100" dirty="0" smtClean="0"/>
              <a:t>3 </a:t>
            </a:r>
            <a:r>
              <a:rPr lang="ru-RU" sz="1100" dirty="0"/>
              <a:t>уровня </a:t>
            </a:r>
          </a:p>
        </p:txBody>
      </p:sp>
      <p:sp>
        <p:nvSpPr>
          <p:cNvPr id="66" name="Овал 65"/>
          <p:cNvSpPr/>
          <p:nvPr/>
        </p:nvSpPr>
        <p:spPr>
          <a:xfrm>
            <a:off x="5756828" y="4761391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2029970" y="3756613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Равнобедренный треугольник 68"/>
          <p:cNvSpPr/>
          <p:nvPr/>
        </p:nvSpPr>
        <p:spPr>
          <a:xfrm>
            <a:off x="6019834" y="3855322"/>
            <a:ext cx="108000" cy="108000"/>
          </a:xfrm>
          <a:prstGeom prst="triangle">
            <a:avLst/>
          </a:prstGeom>
          <a:solidFill>
            <a:srgbClr val="006600"/>
          </a:solidFill>
          <a:ln w="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Равнобедренный треугольник 69"/>
          <p:cNvSpPr/>
          <p:nvPr/>
        </p:nvSpPr>
        <p:spPr>
          <a:xfrm>
            <a:off x="5319517" y="4158547"/>
            <a:ext cx="108000" cy="108000"/>
          </a:xfrm>
          <a:prstGeom prst="triangle">
            <a:avLst/>
          </a:prstGeom>
          <a:solidFill>
            <a:srgbClr val="006600"/>
          </a:solidFill>
          <a:ln w="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Равнобедренный треугольник 70"/>
          <p:cNvSpPr/>
          <p:nvPr/>
        </p:nvSpPr>
        <p:spPr>
          <a:xfrm>
            <a:off x="5001899" y="3810613"/>
            <a:ext cx="108000" cy="108000"/>
          </a:xfrm>
          <a:prstGeom prst="triangle">
            <a:avLst/>
          </a:prstGeom>
          <a:solidFill>
            <a:srgbClr val="006600"/>
          </a:solidFill>
          <a:ln w="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Равнобедренный треугольник 71"/>
          <p:cNvSpPr/>
          <p:nvPr/>
        </p:nvSpPr>
        <p:spPr>
          <a:xfrm>
            <a:off x="5250898" y="4546619"/>
            <a:ext cx="108000" cy="108000"/>
          </a:xfrm>
          <a:prstGeom prst="triangle">
            <a:avLst/>
          </a:prstGeom>
          <a:solidFill>
            <a:srgbClr val="006600"/>
          </a:solidFill>
          <a:ln w="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Равнобедренный треугольник 73"/>
          <p:cNvSpPr/>
          <p:nvPr/>
        </p:nvSpPr>
        <p:spPr>
          <a:xfrm>
            <a:off x="5516517" y="4667315"/>
            <a:ext cx="108000" cy="108000"/>
          </a:xfrm>
          <a:prstGeom prst="triangle">
            <a:avLst/>
          </a:prstGeom>
          <a:solidFill>
            <a:srgbClr val="006600"/>
          </a:solidFill>
          <a:ln w="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Равнобедренный треугольник 74"/>
          <p:cNvSpPr/>
          <p:nvPr/>
        </p:nvSpPr>
        <p:spPr>
          <a:xfrm>
            <a:off x="4206983" y="4275236"/>
            <a:ext cx="108000" cy="108000"/>
          </a:xfrm>
          <a:prstGeom prst="triangle">
            <a:avLst/>
          </a:prstGeom>
          <a:solidFill>
            <a:srgbClr val="006600"/>
          </a:solidFill>
          <a:ln w="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Равнобедренный треугольник 75"/>
          <p:cNvSpPr/>
          <p:nvPr/>
        </p:nvSpPr>
        <p:spPr>
          <a:xfrm>
            <a:off x="4490591" y="4983545"/>
            <a:ext cx="108000" cy="108000"/>
          </a:xfrm>
          <a:prstGeom prst="triangle">
            <a:avLst/>
          </a:prstGeom>
          <a:solidFill>
            <a:srgbClr val="006600"/>
          </a:solidFill>
          <a:ln w="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Равнобедренный треугольник 76"/>
          <p:cNvSpPr/>
          <p:nvPr/>
        </p:nvSpPr>
        <p:spPr>
          <a:xfrm>
            <a:off x="2519090" y="2751470"/>
            <a:ext cx="108000" cy="108000"/>
          </a:xfrm>
          <a:prstGeom prst="triangle">
            <a:avLst/>
          </a:prstGeom>
          <a:solidFill>
            <a:srgbClr val="006600"/>
          </a:solidFill>
          <a:ln w="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Равнобедренный треугольник 77"/>
          <p:cNvSpPr/>
          <p:nvPr/>
        </p:nvSpPr>
        <p:spPr>
          <a:xfrm>
            <a:off x="1615653" y="5174005"/>
            <a:ext cx="108000" cy="108000"/>
          </a:xfrm>
          <a:prstGeom prst="triangle">
            <a:avLst/>
          </a:prstGeom>
          <a:solidFill>
            <a:srgbClr val="006600"/>
          </a:solidFill>
          <a:ln w="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Равнобедренный треугольник 78"/>
          <p:cNvSpPr/>
          <p:nvPr/>
        </p:nvSpPr>
        <p:spPr>
          <a:xfrm>
            <a:off x="1043608" y="4347109"/>
            <a:ext cx="108000" cy="108000"/>
          </a:xfrm>
          <a:prstGeom prst="triangle">
            <a:avLst/>
          </a:prstGeom>
          <a:solidFill>
            <a:srgbClr val="006600"/>
          </a:solidFill>
          <a:ln w="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4" name="Прямая со стрелкой 83"/>
          <p:cNvCxnSpPr>
            <a:stCxn id="79" idx="5"/>
          </p:cNvCxnSpPr>
          <p:nvPr/>
        </p:nvCxnSpPr>
        <p:spPr>
          <a:xfrm>
            <a:off x="1124608" y="4401109"/>
            <a:ext cx="2007232" cy="309361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>
            <a:stCxn id="71" idx="4"/>
          </p:cNvCxnSpPr>
          <p:nvPr/>
        </p:nvCxnSpPr>
        <p:spPr>
          <a:xfrm flipH="1">
            <a:off x="4888195" y="3918613"/>
            <a:ext cx="221704" cy="580668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103" name="Picture 3" descr="C:\Users\ulyanovaa\Desktop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8000" cy="64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Прямоугольник 103"/>
          <p:cNvSpPr/>
          <p:nvPr/>
        </p:nvSpPr>
        <p:spPr>
          <a:xfrm>
            <a:off x="0" y="836712"/>
            <a:ext cx="9144000" cy="108000"/>
          </a:xfrm>
          <a:prstGeom prst="rect">
            <a:avLst/>
          </a:prstGeom>
          <a:gradFill>
            <a:gsLst>
              <a:gs pos="0">
                <a:srgbClr val="00B050"/>
              </a:gs>
              <a:gs pos="100000">
                <a:srgbClr val="0070C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381483" y="1131878"/>
            <a:ext cx="2736304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Травматологических центров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уровня - 3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II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уровня - 4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III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уровня - 10</a:t>
            </a:r>
            <a:endParaRPr lang="ru-RU" sz="1400" dirty="0"/>
          </a:p>
        </p:txBody>
      </p:sp>
      <p:cxnSp>
        <p:nvCxnSpPr>
          <p:cNvPr id="67" name="Прямая со стрелкой 66"/>
          <p:cNvCxnSpPr/>
          <p:nvPr/>
        </p:nvCxnSpPr>
        <p:spPr>
          <a:xfrm flipH="1" flipV="1">
            <a:off x="3402889" y="4753102"/>
            <a:ext cx="153623" cy="69212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>
            <a:endCxn id="200" idx="1"/>
          </p:cNvCxnSpPr>
          <p:nvPr/>
        </p:nvCxnSpPr>
        <p:spPr>
          <a:xfrm>
            <a:off x="2746272" y="4579077"/>
            <a:ext cx="529584" cy="134430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71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14</a:t>
            </a:fld>
            <a:endParaRPr lang="ru-RU"/>
          </a:p>
        </p:txBody>
      </p:sp>
      <p:sp>
        <p:nvSpPr>
          <p:cNvPr id="9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868217-F47B-4B6C-85F9-199F57E0E6D0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66" name="Picture 2" descr="C:\Users\ulyanovaa\Google Диск\ЦМК\1. Приоритетный проект санитарная авиация\1. Стратегия до 24 года\!!!СТАРАТЕГИЯ\Карта санавиации Стратегия 72 (2)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736"/>
          <a:stretch/>
        </p:blipFill>
        <p:spPr bwMode="auto">
          <a:xfrm>
            <a:off x="611560" y="1505762"/>
            <a:ext cx="3623700" cy="505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0" name="Прямая со стрелкой 69"/>
          <p:cNvCxnSpPr>
            <a:stCxn id="89" idx="5"/>
            <a:endCxn id="81" idx="1"/>
          </p:cNvCxnSpPr>
          <p:nvPr/>
        </p:nvCxnSpPr>
        <p:spPr>
          <a:xfrm>
            <a:off x="2628868" y="3962104"/>
            <a:ext cx="1186548" cy="855238"/>
          </a:xfrm>
          <a:prstGeom prst="straightConnector1">
            <a:avLst/>
          </a:prstGeom>
          <a:ln w="19050">
            <a:solidFill>
              <a:srgbClr val="FF0000"/>
            </a:solidFill>
            <a:headEnd type="none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1" name="Прямоугольник 80"/>
          <p:cNvSpPr/>
          <p:nvPr/>
        </p:nvSpPr>
        <p:spPr>
          <a:xfrm>
            <a:off x="3815416" y="4758454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3" name="Прямая со стрелкой 82"/>
          <p:cNvCxnSpPr>
            <a:stCxn id="85" idx="3"/>
          </p:cNvCxnSpPr>
          <p:nvPr/>
        </p:nvCxnSpPr>
        <p:spPr>
          <a:xfrm flipH="1">
            <a:off x="2644684" y="3801134"/>
            <a:ext cx="107056" cy="117899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 flipH="1" flipV="1">
            <a:off x="2843924" y="3801134"/>
            <a:ext cx="1057394" cy="99871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5" name="Овал 84"/>
          <p:cNvSpPr/>
          <p:nvPr/>
        </p:nvSpPr>
        <p:spPr>
          <a:xfrm>
            <a:off x="2735924" y="3708950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Овал 88"/>
          <p:cNvSpPr/>
          <p:nvPr/>
        </p:nvSpPr>
        <p:spPr>
          <a:xfrm>
            <a:off x="2536684" y="3869920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2559954" y="2668739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1" name="Прямая со стрелкой 90"/>
          <p:cNvCxnSpPr>
            <a:stCxn id="90" idx="1"/>
          </p:cNvCxnSpPr>
          <p:nvPr/>
        </p:nvCxnSpPr>
        <p:spPr>
          <a:xfrm flipH="1">
            <a:off x="1475656" y="2727627"/>
            <a:ext cx="1084298" cy="60059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>
            <a:endCxn id="89" idx="1"/>
          </p:cNvCxnSpPr>
          <p:nvPr/>
        </p:nvCxnSpPr>
        <p:spPr>
          <a:xfrm>
            <a:off x="1475656" y="3328217"/>
            <a:ext cx="1076844" cy="557519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>
            <a:stCxn id="89" idx="0"/>
          </p:cNvCxnSpPr>
          <p:nvPr/>
        </p:nvCxnSpPr>
        <p:spPr>
          <a:xfrm flipV="1">
            <a:off x="2590684" y="2786514"/>
            <a:ext cx="24833" cy="108340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5" name="Picture 2" descr="C:\Users\ulyanovaa\Google Диск\ЦМК\1. Приоритетный проект санитарная авиация\1. Стратегия до 24 года\!!!СТАРАТЕГИЯ\Карта санавиации Стратегия 72 (2)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736"/>
          <a:stretch/>
        </p:blipFill>
        <p:spPr bwMode="auto">
          <a:xfrm>
            <a:off x="4499992" y="1505761"/>
            <a:ext cx="3623700" cy="505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421991" y="3860144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703848" y="4758453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 стрелкой 33"/>
          <p:cNvCxnSpPr>
            <a:stCxn id="36" idx="3"/>
            <a:endCxn id="18" idx="3"/>
          </p:cNvCxnSpPr>
          <p:nvPr/>
        </p:nvCxnSpPr>
        <p:spPr>
          <a:xfrm flipH="1">
            <a:off x="6533116" y="3740564"/>
            <a:ext cx="161056" cy="178468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6678356" y="3648380"/>
            <a:ext cx="108000" cy="1080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9" name="Прямая со стрелкой 98"/>
          <p:cNvCxnSpPr/>
          <p:nvPr/>
        </p:nvCxnSpPr>
        <p:spPr>
          <a:xfrm>
            <a:off x="5387388" y="3328216"/>
            <a:ext cx="1034603" cy="590815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1" name="Прямоугольник 100"/>
          <p:cNvSpPr/>
          <p:nvPr/>
        </p:nvSpPr>
        <p:spPr>
          <a:xfrm>
            <a:off x="6438663" y="2609850"/>
            <a:ext cx="111125" cy="117775"/>
          </a:xfrm>
          <a:prstGeom prst="rect">
            <a:avLst/>
          </a:prstGeom>
          <a:solidFill>
            <a:srgbClr val="FF000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3" name="Прямая со стрелкой 112"/>
          <p:cNvCxnSpPr/>
          <p:nvPr/>
        </p:nvCxnSpPr>
        <p:spPr>
          <a:xfrm flipH="1" flipV="1">
            <a:off x="3137695" y="2965702"/>
            <a:ext cx="739137" cy="1728191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>
            <a:endCxn id="18" idx="0"/>
          </p:cNvCxnSpPr>
          <p:nvPr/>
        </p:nvCxnSpPr>
        <p:spPr>
          <a:xfrm flipH="1">
            <a:off x="6477554" y="2924944"/>
            <a:ext cx="470710" cy="935200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/>
          <p:nvPr/>
        </p:nvCxnSpPr>
        <p:spPr>
          <a:xfrm flipH="1" flipV="1">
            <a:off x="1894713" y="4509121"/>
            <a:ext cx="1920703" cy="38139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3" name="Прямая со стрелкой 122"/>
          <p:cNvCxnSpPr>
            <a:endCxn id="89" idx="3"/>
          </p:cNvCxnSpPr>
          <p:nvPr/>
        </p:nvCxnSpPr>
        <p:spPr>
          <a:xfrm flipV="1">
            <a:off x="1920704" y="3962104"/>
            <a:ext cx="631796" cy="529087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6" name="Прямая со стрелкой 125"/>
          <p:cNvCxnSpPr/>
          <p:nvPr/>
        </p:nvCxnSpPr>
        <p:spPr>
          <a:xfrm flipV="1">
            <a:off x="5724128" y="3977920"/>
            <a:ext cx="770097" cy="513271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1979712" y="3212976"/>
            <a:ext cx="443698" cy="246221"/>
          </a:xfrm>
          <a:prstGeom prst="rect">
            <a:avLst/>
          </a:prstGeom>
          <a:solidFill>
            <a:srgbClr val="FFC000">
              <a:alpha val="55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3,5 ч</a:t>
            </a:r>
            <a:endParaRPr lang="ru-RU" sz="1000" dirty="0"/>
          </a:p>
        </p:txBody>
      </p:sp>
      <p:sp>
        <p:nvSpPr>
          <p:cNvPr id="136" name="TextBox 135"/>
          <p:cNvSpPr txBox="1"/>
          <p:nvPr/>
        </p:nvSpPr>
        <p:spPr>
          <a:xfrm>
            <a:off x="2407019" y="4234555"/>
            <a:ext cx="443698" cy="246221"/>
          </a:xfrm>
          <a:prstGeom prst="rect">
            <a:avLst/>
          </a:prstGeom>
          <a:solidFill>
            <a:srgbClr val="FFC000">
              <a:alpha val="55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3,4 ч</a:t>
            </a:r>
            <a:endParaRPr lang="ru-RU" sz="1000" dirty="0"/>
          </a:p>
        </p:txBody>
      </p:sp>
      <p:sp>
        <p:nvSpPr>
          <p:cNvPr id="137" name="TextBox 136"/>
          <p:cNvSpPr txBox="1"/>
          <p:nvPr/>
        </p:nvSpPr>
        <p:spPr>
          <a:xfrm>
            <a:off x="5796136" y="3390832"/>
            <a:ext cx="443698" cy="246221"/>
          </a:xfrm>
          <a:prstGeom prst="rect">
            <a:avLst/>
          </a:prstGeom>
          <a:solidFill>
            <a:srgbClr val="FFC000">
              <a:alpha val="55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2,3 ч</a:t>
            </a:r>
            <a:endParaRPr lang="ru-RU" sz="1000" dirty="0"/>
          </a:p>
        </p:txBody>
      </p:sp>
      <p:sp>
        <p:nvSpPr>
          <p:cNvPr id="138" name="TextBox 137"/>
          <p:cNvSpPr txBox="1"/>
          <p:nvPr/>
        </p:nvSpPr>
        <p:spPr>
          <a:xfrm>
            <a:off x="5796136" y="3988334"/>
            <a:ext cx="443698" cy="246221"/>
          </a:xfrm>
          <a:prstGeom prst="rect">
            <a:avLst/>
          </a:prstGeom>
          <a:solidFill>
            <a:srgbClr val="FFC000">
              <a:alpha val="55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1,3 ч</a:t>
            </a:r>
            <a:endParaRPr lang="ru-RU" sz="1000" dirty="0"/>
          </a:p>
        </p:txBody>
      </p:sp>
      <p:sp>
        <p:nvSpPr>
          <p:cNvPr id="139" name="TextBox 138"/>
          <p:cNvSpPr txBox="1"/>
          <p:nvPr/>
        </p:nvSpPr>
        <p:spPr>
          <a:xfrm>
            <a:off x="2971986" y="3808000"/>
            <a:ext cx="400635" cy="246221"/>
          </a:xfrm>
          <a:prstGeom prst="rect">
            <a:avLst/>
          </a:prstGeom>
          <a:solidFill>
            <a:srgbClr val="FFC000">
              <a:alpha val="55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3 ч</a:t>
            </a:r>
            <a:endParaRPr lang="ru-RU" sz="1000" dirty="0"/>
          </a:p>
        </p:txBody>
      </p:sp>
      <p:sp>
        <p:nvSpPr>
          <p:cNvPr id="140" name="TextBox 139"/>
          <p:cNvSpPr txBox="1"/>
          <p:nvPr/>
        </p:nvSpPr>
        <p:spPr>
          <a:xfrm>
            <a:off x="6613644" y="3829797"/>
            <a:ext cx="443698" cy="246221"/>
          </a:xfrm>
          <a:prstGeom prst="rect">
            <a:avLst/>
          </a:prstGeom>
          <a:solidFill>
            <a:srgbClr val="FFC000">
              <a:alpha val="55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0,7 ч</a:t>
            </a:r>
            <a:endParaRPr lang="ru-RU" sz="1000" dirty="0"/>
          </a:p>
        </p:txBody>
      </p:sp>
      <p:sp>
        <p:nvSpPr>
          <p:cNvPr id="141" name="TextBox 140"/>
          <p:cNvSpPr txBox="1"/>
          <p:nvPr/>
        </p:nvSpPr>
        <p:spPr>
          <a:xfrm>
            <a:off x="3264580" y="3220096"/>
            <a:ext cx="485365" cy="246221"/>
          </a:xfrm>
          <a:prstGeom prst="rect">
            <a:avLst/>
          </a:prstGeom>
          <a:solidFill>
            <a:srgbClr val="FFC000">
              <a:alpha val="55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3,6 ч</a:t>
            </a:r>
            <a:endParaRPr lang="ru-RU" sz="1000" dirty="0"/>
          </a:p>
        </p:txBody>
      </p:sp>
      <p:sp>
        <p:nvSpPr>
          <p:cNvPr id="142" name="TextBox 141"/>
          <p:cNvSpPr txBox="1"/>
          <p:nvPr/>
        </p:nvSpPr>
        <p:spPr>
          <a:xfrm>
            <a:off x="6703698" y="3151017"/>
            <a:ext cx="443698" cy="246221"/>
          </a:xfrm>
          <a:prstGeom prst="rect">
            <a:avLst/>
          </a:prstGeom>
          <a:solidFill>
            <a:srgbClr val="FFC000">
              <a:alpha val="55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2,1 ч</a:t>
            </a:r>
            <a:endParaRPr lang="ru-RU" sz="1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1" y="74330"/>
            <a:ext cx="9144793" cy="944962"/>
          </a:xfrm>
          <a:prstGeom prst="rect">
            <a:avLst/>
          </a:prstGeom>
        </p:spPr>
      </p:pic>
      <p:sp>
        <p:nvSpPr>
          <p:cNvPr id="37" name="Заголовок 1"/>
          <p:cNvSpPr>
            <a:spLocks noGrp="1"/>
          </p:cNvSpPr>
          <p:nvPr>
            <p:ph type="title"/>
          </p:nvPr>
        </p:nvSpPr>
        <p:spPr>
          <a:xfrm>
            <a:off x="1097608" y="0"/>
            <a:ext cx="7599536" cy="864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Организация дополнительной точки базирования </a:t>
            </a:r>
            <a:r>
              <a:rPr lang="ru-RU" sz="2400" b="1" dirty="0" err="1" smtClean="0"/>
              <a:t>санавиации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г.Нягани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981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99537"/>
            <a:ext cx="8366654" cy="31634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+mn-lt"/>
              </a:rPr>
              <a:t>РЕКОНСТРУКЦИЯ</a:t>
            </a:r>
            <a:r>
              <a:rPr lang="ru-RU" sz="2400" b="1" dirty="0"/>
              <a:t> </a:t>
            </a:r>
            <a:r>
              <a:rPr lang="ru-RU" sz="2400" b="1" dirty="0">
                <a:latin typeface="+mn-lt"/>
              </a:rPr>
              <a:t>ВЕРТОЛЁТНОЙ ПЛОЩАДКИ </a:t>
            </a:r>
            <a:r>
              <a:rPr lang="ru-RU" sz="2400" b="1" dirty="0" err="1">
                <a:latin typeface="+mn-lt"/>
              </a:rPr>
              <a:t>пгт</a:t>
            </a:r>
            <a:r>
              <a:rPr lang="ru-RU" sz="2400" b="1" dirty="0">
                <a:latin typeface="+mn-lt"/>
              </a:rPr>
              <a:t>. </a:t>
            </a:r>
            <a:r>
              <a:rPr lang="ru-RU" sz="2400" b="1" dirty="0" err="1">
                <a:latin typeface="+mn-lt"/>
              </a:rPr>
              <a:t>Приобье</a:t>
            </a:r>
            <a:endParaRPr lang="ru-RU" sz="2400" b="1" dirty="0"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7" r="3888"/>
          <a:stretch/>
        </p:blipFill>
        <p:spPr>
          <a:xfrm>
            <a:off x="0" y="3812425"/>
            <a:ext cx="3965172" cy="2188325"/>
          </a:xfrm>
          <a:prstGeom prst="rect">
            <a:avLst/>
          </a:prstGeom>
        </p:spPr>
      </p:pic>
      <p:sp>
        <p:nvSpPr>
          <p:cNvPr id="4" name="AutoShape 4" descr="https://af12.mail.ru/cgi-bin/readmsg?id=15560139060000000190;0;2&amp;mode=attachment&amp;email=fedkorv@cmkhmao.ru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5868217-F47B-4B6C-85F9-199F57E0E6D0}" type="slidenum">
              <a:rPr lang="ru-RU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/>
              <a:t>15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89" b="18879"/>
          <a:stretch/>
        </p:blipFill>
        <p:spPr>
          <a:xfrm>
            <a:off x="4144969" y="3812426"/>
            <a:ext cx="4999031" cy="219456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640" y="1268730"/>
            <a:ext cx="5166360" cy="2543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9937" y="1505250"/>
            <a:ext cx="2961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1350" dirty="0">
                <a:solidFill>
                  <a:prstClr val="black"/>
                </a:solidFill>
                <a:latin typeface="Calibri" panose="020F0502020204030204"/>
              </a:rPr>
              <a:t>Вертолетная площадка «Сергино» пгт. Приобье</a:t>
            </a:r>
          </a:p>
          <a:p>
            <a:pPr defTabSz="685800"/>
            <a:endParaRPr lang="ru-RU" sz="135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r>
              <a:rPr lang="ru-RU" sz="1350" dirty="0">
                <a:solidFill>
                  <a:prstClr val="black"/>
                </a:solidFill>
                <a:latin typeface="Calibri" panose="020F0502020204030204"/>
              </a:rPr>
              <a:t>До Приобской городской больницы 5,6 км или 7 минут</a:t>
            </a:r>
          </a:p>
          <a:p>
            <a:pPr defTabSz="685800"/>
            <a:endParaRPr lang="ru-RU" sz="135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r>
              <a:rPr lang="ru-RU" sz="1350" dirty="0">
                <a:solidFill>
                  <a:prstClr val="black"/>
                </a:solidFill>
                <a:latin typeface="Calibri" panose="020F0502020204030204"/>
              </a:rPr>
              <a:t>До врачебной амбулатории п. Сергино 11,2 км или 13 минут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3870650" y="4703965"/>
            <a:ext cx="406249" cy="40524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388" y="3884493"/>
            <a:ext cx="63030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ru-RU" sz="1350" dirty="0">
                <a:solidFill>
                  <a:prstClr val="white"/>
                </a:solidFill>
                <a:latin typeface="Calibri" panose="020F0502020204030204"/>
              </a:rPr>
              <a:t>БЫЛО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39150" y="5624512"/>
            <a:ext cx="67948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ru-RU" sz="1350" b="1" dirty="0">
                <a:solidFill>
                  <a:prstClr val="white"/>
                </a:solidFill>
                <a:latin typeface="Calibri" panose="020F0502020204030204"/>
              </a:rPr>
              <a:t>СТАЛО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80" y="186741"/>
            <a:ext cx="9144793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95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56564"/>
            <a:ext cx="9144793" cy="9449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188640"/>
            <a:ext cx="7886700" cy="472481"/>
          </a:xfrm>
        </p:spPr>
        <p:txBody>
          <a:bodyPr>
            <a:noAutofit/>
          </a:bodyPr>
          <a:lstStyle/>
          <a:p>
            <a:pPr defTabSz="914400"/>
            <a:r>
              <a:rPr lang="ru-RU" sz="2000" b="1" dirty="0"/>
              <a:t>Оказание скорой медицинской помощи </a:t>
            </a:r>
            <a:br>
              <a:rPr lang="ru-RU" sz="2000" b="1" dirty="0"/>
            </a:br>
            <a:r>
              <a:rPr lang="ru-RU" sz="2000" b="1" dirty="0" smtClean="0"/>
              <a:t>представителям </a:t>
            </a:r>
            <a:r>
              <a:rPr lang="ru-RU" sz="2000" b="1" dirty="0"/>
              <a:t>коренных малочисленных народов Севера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3208843"/>
              </p:ext>
            </p:extLst>
          </p:nvPr>
        </p:nvGraphicFramePr>
        <p:xfrm>
          <a:off x="251520" y="1556792"/>
          <a:ext cx="5688632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508104" y="2420888"/>
            <a:ext cx="32843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За 11 мес. 2021 года</a:t>
            </a:r>
          </a:p>
          <a:p>
            <a:r>
              <a:rPr lang="ru-RU" sz="1600" dirty="0" smtClean="0"/>
              <a:t>Проведена </a:t>
            </a:r>
            <a:r>
              <a:rPr lang="ru-RU" sz="1600" dirty="0" err="1" smtClean="0"/>
              <a:t>санитарноавиационная</a:t>
            </a:r>
            <a:r>
              <a:rPr lang="ru-RU" sz="1600" dirty="0" smtClean="0"/>
              <a:t> эвакуация 2992 пациентам, из них 72 из мест традиционного проживания КМНС.</a:t>
            </a:r>
          </a:p>
          <a:p>
            <a:r>
              <a:rPr lang="ru-RU" sz="1600" dirty="0" smtClean="0"/>
              <a:t>Ежегодно порядка 100 пациентов из числа КМНС эвакуируются воздушными судами.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5489894"/>
            <a:ext cx="77048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Основными проблемами при организации  оказания экстренной </a:t>
            </a:r>
          </a:p>
          <a:p>
            <a:r>
              <a:rPr lang="ru-RU" sz="1600" dirty="0" smtClean="0"/>
              <a:t>медицинской помощи с использованием санитарной авиации жителям КМНС</a:t>
            </a:r>
          </a:p>
          <a:p>
            <a:r>
              <a:rPr lang="ru-RU" sz="1600" dirty="0" smtClean="0"/>
              <a:t>являются: </a:t>
            </a:r>
            <a:r>
              <a:rPr lang="ru-RU" sz="1600" b="1" dirty="0" smtClean="0"/>
              <a:t>отсутствие устойчивой телефонной связи и неподготовленность посадочных площадок к круглосуточному использованию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5085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>
            <a:spLocks noGrp="1"/>
          </p:cNvSpPr>
          <p:nvPr>
            <p:ph type="title"/>
          </p:nvPr>
        </p:nvSpPr>
        <p:spPr>
          <a:xfrm>
            <a:off x="755576" y="143401"/>
            <a:ext cx="8229600" cy="517411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Достигнутые показатели при реализации Стратегии</a:t>
            </a:r>
            <a:endParaRPr lang="ru-RU" sz="2400" b="1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17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707904" y="5373216"/>
            <a:ext cx="3432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92 медицинских организаций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5" name="Picture 3" descr="C:\Users\ulyanovaa\Desktop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8000" cy="64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0" y="689386"/>
            <a:ext cx="9144000" cy="153976"/>
          </a:xfrm>
          <a:prstGeom prst="rect">
            <a:avLst/>
          </a:prstGeom>
          <a:gradFill>
            <a:gsLst>
              <a:gs pos="0">
                <a:srgbClr val="00B050"/>
              </a:gs>
              <a:gs pos="100000">
                <a:srgbClr val="0070C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Доля лиц, госпитализированных по экстренным показаниям, в течении первых суток, от общего числа больных, к которым совершены вылеты – 99,6% (показатель МЗ РФ – 90%);</a:t>
            </a:r>
          </a:p>
          <a:p>
            <a:r>
              <a:rPr lang="ru-RU" sz="1800" dirty="0" smtClean="0"/>
              <a:t>Увеличение доли пациентов с острым и повторным инфарктом миокарда, доставленных бригадами СМП в региональные сосудистые центры, минуя первичные сосудистые центры – 78% (до принятия Стратегии 54%);</a:t>
            </a:r>
          </a:p>
          <a:p>
            <a:r>
              <a:rPr lang="ru-RU" sz="1800" dirty="0" smtClean="0"/>
              <a:t>Увеличение доли пациентов с острыми цереброваскулярными болезнями,</a:t>
            </a:r>
            <a:r>
              <a:rPr lang="ru-RU" sz="1800" dirty="0"/>
              <a:t> доставленных бригадами СМП в региональные сосудистые центры, минуя первичные сосудистые центры </a:t>
            </a:r>
            <a:r>
              <a:rPr lang="ru-RU" sz="1800" dirty="0" smtClean="0"/>
              <a:t> - 72% (</a:t>
            </a:r>
            <a:r>
              <a:rPr lang="ru-RU" sz="1800" dirty="0"/>
              <a:t>до принятия Стратегии </a:t>
            </a:r>
            <a:r>
              <a:rPr lang="ru-RU" sz="1800" dirty="0" smtClean="0"/>
              <a:t>52%).</a:t>
            </a:r>
          </a:p>
          <a:p>
            <a:endParaRPr lang="ru-RU" sz="1800" dirty="0"/>
          </a:p>
          <a:p>
            <a:pPr marL="0" indent="0" algn="ctr">
              <a:buNone/>
            </a:pPr>
            <a:r>
              <a:rPr lang="ru-RU" sz="1800" dirty="0" smtClean="0"/>
              <a:t> Информация сформирована по итогам работы врачебного поста мониторинга ОКС и ОНМК в составе ЕЦДС «Центра медицины катастроф».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16189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8175" y="1290611"/>
            <a:ext cx="7772400" cy="2016224"/>
          </a:xfrm>
        </p:spPr>
        <p:txBody>
          <a:bodyPr>
            <a:normAutofit/>
          </a:bodyPr>
          <a:lstStyle/>
          <a:p>
            <a:r>
              <a:rPr lang="ru-RU" sz="2400" b="1" dirty="0"/>
              <a:t>Стратегия развития санитарной авиации в Ханты-Мансийском автономном округе </a:t>
            </a:r>
            <a:r>
              <a:rPr lang="ru-RU" sz="2400" b="1" dirty="0" smtClean="0"/>
              <a:t>– Югре утверждена Постановлением Правительства Ханты-Мансийского автономного округа-Югры от 21.06.2019 года №195-п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868217-F47B-4B6C-85F9-199F57E0E6D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2" y="0"/>
            <a:ext cx="9144793" cy="9449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2546" y="4437112"/>
            <a:ext cx="86340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000" b="1" u="sng" dirty="0" smtClean="0"/>
              <a:t>Цель Стратегии</a:t>
            </a:r>
            <a:r>
              <a:rPr lang="ru-RU" sz="2000" b="1" dirty="0" smtClean="0"/>
              <a:t>: развитие системы оказания скорой медицинской помощи </a:t>
            </a:r>
          </a:p>
          <a:p>
            <a:pPr algn="just"/>
            <a:r>
              <a:rPr lang="ru-RU" sz="2000" b="1" dirty="0" smtClean="0"/>
              <a:t>с использованием санитарной авиации в режиме 24/7 на основе единой </a:t>
            </a:r>
          </a:p>
          <a:p>
            <a:pPr algn="just"/>
            <a:r>
              <a:rPr lang="ru-RU" sz="2000" b="1" dirty="0" smtClean="0"/>
              <a:t>службы скорой медицинской помощи и медицины катастроф в </a:t>
            </a:r>
          </a:p>
          <a:p>
            <a:pPr algn="just"/>
            <a:r>
              <a:rPr lang="ru-RU" sz="2000" b="1" dirty="0" smtClean="0"/>
              <a:t>трёхуровневой системе оказания экстренной медицинской помощи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3175808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Федеральный проект </a:t>
            </a:r>
            <a:r>
              <a:rPr lang="ru-RU" dirty="0" smtClean="0"/>
              <a:t>«Развитие </a:t>
            </a:r>
            <a:r>
              <a:rPr lang="ru-RU" dirty="0"/>
              <a:t>системы оказания первичной </a:t>
            </a:r>
            <a:r>
              <a:rPr lang="ru-RU" dirty="0" smtClean="0"/>
              <a:t>медико-санитарной помощи» </a:t>
            </a:r>
            <a:r>
              <a:rPr lang="ru-RU" dirty="0"/>
              <a:t>в </a:t>
            </a:r>
            <a:r>
              <a:rPr lang="ru-RU" dirty="0" smtClean="0"/>
              <a:t>составе национального проекта</a:t>
            </a:r>
            <a:endParaRPr lang="ru-RU" dirty="0"/>
          </a:p>
          <a:p>
            <a:pPr algn="ctr"/>
            <a:r>
              <a:rPr lang="ru-RU" dirty="0"/>
              <a:t>«Здравоохранение»</a:t>
            </a:r>
          </a:p>
        </p:txBody>
      </p:sp>
    </p:spTree>
    <p:extLst>
      <p:ext uri="{BB962C8B-B14F-4D97-AF65-F5344CB8AC3E}">
        <p14:creationId xmlns:p14="http://schemas.microsoft.com/office/powerpoint/2010/main" val="190218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A379FDD-727E-8D48-B156-EC1A3528E9C5}"/>
              </a:ext>
            </a:extLst>
          </p:cNvPr>
          <p:cNvSpPr txBox="1">
            <a:spLocks/>
          </p:cNvSpPr>
          <p:nvPr/>
        </p:nvSpPr>
        <p:spPr>
          <a:xfrm>
            <a:off x="606831" y="0"/>
            <a:ext cx="7886700" cy="86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Задачи стратегии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32453172"/>
              </p:ext>
            </p:extLst>
          </p:nvPr>
        </p:nvGraphicFramePr>
        <p:xfrm>
          <a:off x="631771" y="1379971"/>
          <a:ext cx="7937094" cy="489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868217-F47B-4B6C-85F9-199F57E0E6D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3" descr="C:\Users\ulyanovaa\Desktop\log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8000" cy="64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836712"/>
            <a:ext cx="9144000" cy="108000"/>
          </a:xfrm>
          <a:prstGeom prst="rect">
            <a:avLst/>
          </a:prstGeom>
          <a:gradFill>
            <a:gsLst>
              <a:gs pos="0">
                <a:srgbClr val="00B050"/>
              </a:gs>
              <a:gs pos="100000">
                <a:srgbClr val="0070C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135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2352"/>
            <a:ext cx="9144000" cy="563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Овал 18"/>
          <p:cNvSpPr/>
          <p:nvPr/>
        </p:nvSpPr>
        <p:spPr>
          <a:xfrm>
            <a:off x="2374068" y="431787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075312" y="2526432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250678" y="4288904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439640" y="4235584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040199" y="4336597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58874" y="5046401"/>
            <a:ext cx="2592288" cy="167507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1916920" y="3068960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408937" y="5474042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915034" y="5686299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767930" y="5330026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4110902" y="4913126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5796136" y="4199312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6688027" y="5944344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5304853" y="4044797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788024" y="437187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4110902" y="4632401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5304853" y="4385470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5300636" y="4700567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5976196" y="482733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4464000" y="5049152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лок-схема: ИЛИ 64"/>
          <p:cNvSpPr/>
          <p:nvPr/>
        </p:nvSpPr>
        <p:spPr>
          <a:xfrm>
            <a:off x="3384591" y="4863052"/>
            <a:ext cx="108000" cy="108000"/>
          </a:xfrm>
          <a:prstGeom prst="flowChartOr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лок-схема: ИЛИ 65"/>
          <p:cNvSpPr/>
          <p:nvPr/>
        </p:nvSpPr>
        <p:spPr>
          <a:xfrm>
            <a:off x="1992103" y="3841195"/>
            <a:ext cx="108000" cy="108000"/>
          </a:xfrm>
          <a:prstGeom prst="flowChartOr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ИЛИ 66"/>
          <p:cNvSpPr/>
          <p:nvPr/>
        </p:nvSpPr>
        <p:spPr>
          <a:xfrm>
            <a:off x="4363032" y="4885410"/>
            <a:ext cx="108000" cy="108000"/>
          </a:xfrm>
          <a:prstGeom prst="flowChartOr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ИЛИ 67"/>
          <p:cNvSpPr/>
          <p:nvPr/>
        </p:nvSpPr>
        <p:spPr>
          <a:xfrm>
            <a:off x="4662017" y="4689152"/>
            <a:ext cx="108000" cy="108000"/>
          </a:xfrm>
          <a:prstGeom prst="flowChartOr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ИЛИ 68"/>
          <p:cNvSpPr/>
          <p:nvPr/>
        </p:nvSpPr>
        <p:spPr>
          <a:xfrm>
            <a:off x="5850136" y="4881338"/>
            <a:ext cx="108000" cy="108000"/>
          </a:xfrm>
          <a:prstGeom prst="flowChartOr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4" name="Группа 83"/>
          <p:cNvGrpSpPr/>
          <p:nvPr/>
        </p:nvGrpSpPr>
        <p:grpSpPr>
          <a:xfrm>
            <a:off x="2789784" y="4527342"/>
            <a:ext cx="201314" cy="197905"/>
            <a:chOff x="6480200" y="6309320"/>
            <a:chExt cx="252016" cy="247749"/>
          </a:xfrm>
        </p:grpSpPr>
        <p:sp>
          <p:nvSpPr>
            <p:cNvPr id="85" name="Прямоугольник 84"/>
            <p:cNvSpPr/>
            <p:nvPr/>
          </p:nvSpPr>
          <p:spPr>
            <a:xfrm>
              <a:off x="6480200" y="6309320"/>
              <a:ext cx="252016" cy="144016"/>
            </a:xfrm>
            <a:prstGeom prst="rect">
              <a:avLst/>
            </a:prstGeom>
            <a:noFill/>
            <a:ln w="158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</a:rPr>
                <a:t>+</a:t>
              </a:r>
              <a:endParaRPr lang="ru-RU" sz="1200" dirty="0">
                <a:solidFill>
                  <a:srgbClr val="FF0000"/>
                </a:solidFill>
              </a:endParaRPr>
            </a:p>
          </p:txBody>
        </p:sp>
        <p:sp>
          <p:nvSpPr>
            <p:cNvPr id="86" name="Овал 85"/>
            <p:cNvSpPr/>
            <p:nvPr/>
          </p:nvSpPr>
          <p:spPr>
            <a:xfrm>
              <a:off x="6480200" y="6453336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/>
            <p:cNvSpPr/>
            <p:nvPr/>
          </p:nvSpPr>
          <p:spPr>
            <a:xfrm>
              <a:off x="6624016" y="6453484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1985221" y="4527224"/>
            <a:ext cx="201314" cy="197905"/>
            <a:chOff x="6480200" y="6309320"/>
            <a:chExt cx="252016" cy="247749"/>
          </a:xfrm>
        </p:grpSpPr>
        <p:sp>
          <p:nvSpPr>
            <p:cNvPr id="92" name="Прямоугольник 91"/>
            <p:cNvSpPr/>
            <p:nvPr/>
          </p:nvSpPr>
          <p:spPr>
            <a:xfrm>
              <a:off x="6480200" y="6309320"/>
              <a:ext cx="252016" cy="144016"/>
            </a:xfrm>
            <a:prstGeom prst="rect">
              <a:avLst/>
            </a:prstGeom>
            <a:noFill/>
            <a:ln w="158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</a:rPr>
                <a:t>+</a:t>
              </a:r>
              <a:endParaRPr lang="ru-RU" sz="1200" dirty="0">
                <a:solidFill>
                  <a:srgbClr val="FF0000"/>
                </a:solidFill>
              </a:endParaRPr>
            </a:p>
          </p:txBody>
        </p:sp>
        <p:sp>
          <p:nvSpPr>
            <p:cNvPr id="93" name="Овал 92"/>
            <p:cNvSpPr/>
            <p:nvPr/>
          </p:nvSpPr>
          <p:spPr>
            <a:xfrm>
              <a:off x="6480200" y="6453336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Овал 93"/>
            <p:cNvSpPr/>
            <p:nvPr/>
          </p:nvSpPr>
          <p:spPr>
            <a:xfrm>
              <a:off x="6624016" y="6453484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7" name="Группа 96"/>
          <p:cNvGrpSpPr/>
          <p:nvPr/>
        </p:nvGrpSpPr>
        <p:grpSpPr>
          <a:xfrm>
            <a:off x="3224921" y="5122571"/>
            <a:ext cx="201314" cy="197905"/>
            <a:chOff x="6480200" y="6309320"/>
            <a:chExt cx="252016" cy="247749"/>
          </a:xfrm>
        </p:grpSpPr>
        <p:sp>
          <p:nvSpPr>
            <p:cNvPr id="98" name="Прямоугольник 97"/>
            <p:cNvSpPr/>
            <p:nvPr/>
          </p:nvSpPr>
          <p:spPr>
            <a:xfrm>
              <a:off x="6480200" y="6309320"/>
              <a:ext cx="252016" cy="144016"/>
            </a:xfrm>
            <a:prstGeom prst="rect">
              <a:avLst/>
            </a:prstGeom>
            <a:noFill/>
            <a:ln w="158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</a:rPr>
                <a:t>+</a:t>
              </a:r>
              <a:endParaRPr lang="ru-RU" sz="1200" dirty="0">
                <a:solidFill>
                  <a:srgbClr val="FF0000"/>
                </a:solidFill>
              </a:endParaRPr>
            </a:p>
          </p:txBody>
        </p:sp>
        <p:sp>
          <p:nvSpPr>
            <p:cNvPr id="99" name="Овал 98"/>
            <p:cNvSpPr/>
            <p:nvPr/>
          </p:nvSpPr>
          <p:spPr>
            <a:xfrm>
              <a:off x="6480200" y="6453336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Овал 99"/>
            <p:cNvSpPr/>
            <p:nvPr/>
          </p:nvSpPr>
          <p:spPr>
            <a:xfrm>
              <a:off x="6624016" y="6453484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3793812" y="4730448"/>
            <a:ext cx="201314" cy="197905"/>
            <a:chOff x="6480200" y="6309320"/>
            <a:chExt cx="252016" cy="247749"/>
          </a:xfrm>
        </p:grpSpPr>
        <p:sp>
          <p:nvSpPr>
            <p:cNvPr id="104" name="Прямоугольник 103"/>
            <p:cNvSpPr/>
            <p:nvPr/>
          </p:nvSpPr>
          <p:spPr>
            <a:xfrm>
              <a:off x="6480200" y="6309320"/>
              <a:ext cx="252016" cy="144016"/>
            </a:xfrm>
            <a:prstGeom prst="rect">
              <a:avLst/>
            </a:prstGeom>
            <a:noFill/>
            <a:ln w="158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</a:rPr>
                <a:t>+</a:t>
              </a:r>
              <a:endParaRPr lang="ru-RU" sz="1200" dirty="0">
                <a:solidFill>
                  <a:srgbClr val="FF0000"/>
                </a:solidFill>
              </a:endParaRPr>
            </a:p>
          </p:txBody>
        </p:sp>
        <p:sp>
          <p:nvSpPr>
            <p:cNvPr id="105" name="Овал 104"/>
            <p:cNvSpPr/>
            <p:nvPr/>
          </p:nvSpPr>
          <p:spPr>
            <a:xfrm>
              <a:off x="6480200" y="6453336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Овал 105"/>
            <p:cNvSpPr/>
            <p:nvPr/>
          </p:nvSpPr>
          <p:spPr>
            <a:xfrm>
              <a:off x="6624016" y="6453484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9" name="Группа 108"/>
          <p:cNvGrpSpPr/>
          <p:nvPr/>
        </p:nvGrpSpPr>
        <p:grpSpPr>
          <a:xfrm>
            <a:off x="4959713" y="4329437"/>
            <a:ext cx="201314" cy="197905"/>
            <a:chOff x="6480200" y="6309320"/>
            <a:chExt cx="252016" cy="247749"/>
          </a:xfrm>
        </p:grpSpPr>
        <p:sp>
          <p:nvSpPr>
            <p:cNvPr id="110" name="Прямоугольник 109"/>
            <p:cNvSpPr/>
            <p:nvPr/>
          </p:nvSpPr>
          <p:spPr>
            <a:xfrm>
              <a:off x="6480200" y="6309320"/>
              <a:ext cx="252016" cy="144016"/>
            </a:xfrm>
            <a:prstGeom prst="rect">
              <a:avLst/>
            </a:prstGeom>
            <a:noFill/>
            <a:ln w="158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</a:rPr>
                <a:t>+</a:t>
              </a:r>
              <a:endParaRPr lang="ru-RU" sz="1200" dirty="0">
                <a:solidFill>
                  <a:srgbClr val="FF0000"/>
                </a:solidFill>
              </a:endParaRPr>
            </a:p>
          </p:txBody>
        </p:sp>
        <p:sp>
          <p:nvSpPr>
            <p:cNvPr id="111" name="Овал 110"/>
            <p:cNvSpPr/>
            <p:nvPr/>
          </p:nvSpPr>
          <p:spPr>
            <a:xfrm>
              <a:off x="6480200" y="6453336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Овал 111"/>
            <p:cNvSpPr/>
            <p:nvPr/>
          </p:nvSpPr>
          <p:spPr>
            <a:xfrm>
              <a:off x="6624016" y="6453484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4" name="Заголовок 1"/>
          <p:cNvSpPr>
            <a:spLocks noGrp="1"/>
          </p:cNvSpPr>
          <p:nvPr>
            <p:ph type="title"/>
          </p:nvPr>
        </p:nvSpPr>
        <p:spPr>
          <a:xfrm>
            <a:off x="1040198" y="0"/>
            <a:ext cx="7646601" cy="864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Схема организации оказания скорой </a:t>
            </a:r>
            <a:r>
              <a:rPr lang="ru-RU" sz="2400" b="1" dirty="0"/>
              <a:t>медицинской помощи и санитарной авиации </a:t>
            </a:r>
          </a:p>
        </p:txBody>
      </p:sp>
      <p:pic>
        <p:nvPicPr>
          <p:cNvPr id="166" name="Picture 2" descr="C:\Users\Артур\Downloads\helicopter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716024" y="4686401"/>
            <a:ext cx="360000" cy="360000"/>
          </a:xfrm>
          <a:prstGeom prst="rect">
            <a:avLst/>
          </a:prstGeom>
          <a:noFill/>
        </p:spPr>
      </p:pic>
      <p:pic>
        <p:nvPicPr>
          <p:cNvPr id="170" name="Picture 2" descr="C:\Users\Артур\Desktop\w128h1281390853596airport1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4461" y="4900953"/>
            <a:ext cx="240346" cy="240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4</a:t>
            </a:fld>
            <a:endParaRPr lang="ru-RU"/>
          </a:p>
        </p:txBody>
      </p:sp>
      <p:sp>
        <p:nvSpPr>
          <p:cNvPr id="178" name="Скругленный прямоугольник 177"/>
          <p:cNvSpPr/>
          <p:nvPr/>
        </p:nvSpPr>
        <p:spPr>
          <a:xfrm>
            <a:off x="6135419" y="1843503"/>
            <a:ext cx="2774163" cy="27115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Врачебные бригады - 29 </a:t>
            </a:r>
            <a:endParaRPr lang="ru-RU" alt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80" name="Скругленный прямоугольник 179"/>
          <p:cNvSpPr/>
          <p:nvPr/>
        </p:nvSpPr>
        <p:spPr>
          <a:xfrm>
            <a:off x="6135419" y="2198128"/>
            <a:ext cx="2774163" cy="2700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Фельдшерские бригады - 102 </a:t>
            </a:r>
            <a:endParaRPr lang="ru-RU" alt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82" name="Скругленный прямоугольник 181"/>
          <p:cNvSpPr/>
          <p:nvPr/>
        </p:nvSpPr>
        <p:spPr>
          <a:xfrm>
            <a:off x="6134525" y="1492515"/>
            <a:ext cx="2775951" cy="27115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Специализированные бригады - 5</a:t>
            </a:r>
            <a:endParaRPr lang="ru-RU" alt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83" name="Скругленный прямоугольник 182"/>
          <p:cNvSpPr/>
          <p:nvPr/>
        </p:nvSpPr>
        <p:spPr>
          <a:xfrm>
            <a:off x="6134525" y="1139829"/>
            <a:ext cx="2775951" cy="27115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Авиамедицинские бригады - 5</a:t>
            </a:r>
            <a:endParaRPr lang="ru-RU" alt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84" name="Picture 2" descr="C:\Users\Артур\Downloads\helicopter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774525" y="4937211"/>
            <a:ext cx="360000" cy="360000"/>
          </a:xfrm>
          <a:prstGeom prst="rect">
            <a:avLst/>
          </a:prstGeom>
          <a:noFill/>
        </p:spPr>
      </p:pic>
      <p:pic>
        <p:nvPicPr>
          <p:cNvPr id="185" name="Picture 2" descr="C:\Users\Артур\Downloads\helicopter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3325578" y="4521338"/>
            <a:ext cx="360000" cy="360000"/>
          </a:xfrm>
          <a:prstGeom prst="rect">
            <a:avLst/>
          </a:prstGeom>
          <a:noFill/>
        </p:spPr>
      </p:pic>
      <p:pic>
        <p:nvPicPr>
          <p:cNvPr id="186" name="Picture 2" descr="C:\Users\Артур\Downloads\helicopter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957996" y="2198128"/>
            <a:ext cx="360000" cy="360000"/>
          </a:xfrm>
          <a:prstGeom prst="rect">
            <a:avLst/>
          </a:prstGeom>
          <a:noFill/>
        </p:spPr>
      </p:pic>
      <p:sp>
        <p:nvSpPr>
          <p:cNvPr id="187" name="Овал 186"/>
          <p:cNvSpPr/>
          <p:nvPr/>
        </p:nvSpPr>
        <p:spPr>
          <a:xfrm>
            <a:off x="6080525" y="4115493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8" name="Группа 187"/>
          <p:cNvGrpSpPr/>
          <p:nvPr/>
        </p:nvGrpSpPr>
        <p:grpSpPr>
          <a:xfrm>
            <a:off x="6641370" y="6149753"/>
            <a:ext cx="201314" cy="197905"/>
            <a:chOff x="6480200" y="6309320"/>
            <a:chExt cx="252016" cy="247749"/>
          </a:xfrm>
        </p:grpSpPr>
        <p:sp>
          <p:nvSpPr>
            <p:cNvPr id="189" name="Прямоугольник 188"/>
            <p:cNvSpPr/>
            <p:nvPr/>
          </p:nvSpPr>
          <p:spPr>
            <a:xfrm>
              <a:off x="6480200" y="6309320"/>
              <a:ext cx="252016" cy="144016"/>
            </a:xfrm>
            <a:prstGeom prst="rect">
              <a:avLst/>
            </a:prstGeom>
            <a:noFill/>
            <a:ln w="158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</a:rPr>
                <a:t>+</a:t>
              </a:r>
              <a:endParaRPr lang="ru-RU" sz="1200" dirty="0">
                <a:solidFill>
                  <a:srgbClr val="FF0000"/>
                </a:solidFill>
              </a:endParaRPr>
            </a:p>
          </p:txBody>
        </p:sp>
        <p:sp>
          <p:nvSpPr>
            <p:cNvPr id="190" name="Овал 189"/>
            <p:cNvSpPr/>
            <p:nvPr/>
          </p:nvSpPr>
          <p:spPr>
            <a:xfrm>
              <a:off x="6480200" y="6453336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Овал 190"/>
            <p:cNvSpPr/>
            <p:nvPr/>
          </p:nvSpPr>
          <p:spPr>
            <a:xfrm>
              <a:off x="6624016" y="6453484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2" name="Блок-схема: ИЛИ 191"/>
          <p:cNvSpPr/>
          <p:nvPr/>
        </p:nvSpPr>
        <p:spPr>
          <a:xfrm>
            <a:off x="6688027" y="5740299"/>
            <a:ext cx="108000" cy="108000"/>
          </a:xfrm>
          <a:prstGeom prst="flowChartOr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3" name="Овал 192"/>
          <p:cNvSpPr/>
          <p:nvPr/>
        </p:nvSpPr>
        <p:spPr>
          <a:xfrm>
            <a:off x="2555776" y="2776572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" name="Овал 193"/>
          <p:cNvSpPr/>
          <p:nvPr/>
        </p:nvSpPr>
        <p:spPr>
          <a:xfrm>
            <a:off x="2244506" y="3573016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5" name="Овал 194"/>
          <p:cNvSpPr/>
          <p:nvPr/>
        </p:nvSpPr>
        <p:spPr>
          <a:xfrm>
            <a:off x="2074122" y="3519016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027" y="5197403"/>
            <a:ext cx="216000" cy="2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185" y="5470299"/>
            <a:ext cx="221684" cy="2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28164" y="5129327"/>
            <a:ext cx="202369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050" dirty="0" smtClean="0"/>
              <a:t>Труднодоступная территория</a:t>
            </a:r>
          </a:p>
          <a:p>
            <a:pPr>
              <a:lnSpc>
                <a:spcPts val="1800"/>
              </a:lnSpc>
            </a:pPr>
            <a:r>
              <a:rPr lang="ru-RU" sz="1050" dirty="0" smtClean="0"/>
              <a:t>Зона доступности СМП</a:t>
            </a:r>
          </a:p>
          <a:p>
            <a:pPr>
              <a:lnSpc>
                <a:spcPts val="1800"/>
              </a:lnSpc>
            </a:pPr>
            <a:r>
              <a:rPr lang="ru-RU" sz="1050" dirty="0" smtClean="0"/>
              <a:t>Станция СМП</a:t>
            </a:r>
          </a:p>
          <a:p>
            <a:pPr>
              <a:lnSpc>
                <a:spcPts val="1800"/>
              </a:lnSpc>
            </a:pPr>
            <a:r>
              <a:rPr lang="ru-RU" sz="1050" dirty="0" smtClean="0"/>
              <a:t>Отделение СМП</a:t>
            </a:r>
          </a:p>
          <a:p>
            <a:pPr>
              <a:lnSpc>
                <a:spcPts val="1800"/>
              </a:lnSpc>
            </a:pPr>
            <a:r>
              <a:rPr lang="ru-RU" sz="1050" dirty="0" smtClean="0"/>
              <a:t>Трассовый пункт ЦМК</a:t>
            </a:r>
          </a:p>
          <a:p>
            <a:pPr>
              <a:lnSpc>
                <a:spcPts val="1800"/>
              </a:lnSpc>
            </a:pPr>
            <a:r>
              <a:rPr lang="ru-RU" sz="1050" dirty="0"/>
              <a:t> </a:t>
            </a:r>
            <a:r>
              <a:rPr lang="ru-RU" sz="1050" dirty="0" smtClean="0"/>
              <a:t>  Отделение </a:t>
            </a:r>
            <a:r>
              <a:rPr lang="ru-RU" sz="1050" dirty="0" err="1" smtClean="0"/>
              <a:t>санавиации</a:t>
            </a:r>
            <a:r>
              <a:rPr lang="ru-RU" sz="1050" dirty="0" smtClean="0"/>
              <a:t> ЦМК</a:t>
            </a:r>
          </a:p>
          <a:p>
            <a:pPr>
              <a:lnSpc>
                <a:spcPts val="1800"/>
              </a:lnSpc>
            </a:pPr>
            <a:endParaRPr lang="ru-RU" sz="1050" dirty="0"/>
          </a:p>
        </p:txBody>
      </p:sp>
      <p:pic>
        <p:nvPicPr>
          <p:cNvPr id="197" name="Picture 3" descr="C:\Users\ulyanovaa\Desktop\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8000" cy="64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8" name="Прямоугольник 197"/>
          <p:cNvSpPr/>
          <p:nvPr/>
        </p:nvSpPr>
        <p:spPr>
          <a:xfrm>
            <a:off x="0" y="836712"/>
            <a:ext cx="9144000" cy="108000"/>
          </a:xfrm>
          <a:prstGeom prst="rect">
            <a:avLst/>
          </a:prstGeom>
          <a:gradFill>
            <a:gsLst>
              <a:gs pos="0">
                <a:srgbClr val="00B050"/>
              </a:gs>
              <a:gs pos="100000">
                <a:srgbClr val="0070C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4" name="Picture 2" descr="C:\Users\Артур\Downloads\helicopter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6623936" y="6275901"/>
            <a:ext cx="360000" cy="360000"/>
          </a:xfrm>
          <a:prstGeom prst="rect">
            <a:avLst/>
          </a:prstGeom>
          <a:noFill/>
        </p:spPr>
      </p:pic>
      <p:grpSp>
        <p:nvGrpSpPr>
          <p:cNvPr id="75" name="Группа 74"/>
          <p:cNvGrpSpPr/>
          <p:nvPr/>
        </p:nvGrpSpPr>
        <p:grpSpPr>
          <a:xfrm>
            <a:off x="6648713" y="6158445"/>
            <a:ext cx="201314" cy="197905"/>
            <a:chOff x="6480200" y="6309320"/>
            <a:chExt cx="252016" cy="247749"/>
          </a:xfrm>
        </p:grpSpPr>
        <p:sp>
          <p:nvSpPr>
            <p:cNvPr id="76" name="Прямоугольник 75"/>
            <p:cNvSpPr/>
            <p:nvPr/>
          </p:nvSpPr>
          <p:spPr>
            <a:xfrm>
              <a:off x="6480200" y="6309320"/>
              <a:ext cx="252016" cy="144016"/>
            </a:xfrm>
            <a:prstGeom prst="rect">
              <a:avLst/>
            </a:prstGeom>
            <a:noFill/>
            <a:ln w="158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</a:rPr>
                <a:t>+</a:t>
              </a:r>
              <a:endParaRPr lang="ru-RU" sz="1200" dirty="0">
                <a:solidFill>
                  <a:srgbClr val="FF0000"/>
                </a:solidFill>
              </a:endParaRPr>
            </a:p>
          </p:txBody>
        </p:sp>
        <p:sp>
          <p:nvSpPr>
            <p:cNvPr id="77" name="Овал 76"/>
            <p:cNvSpPr/>
            <p:nvPr/>
          </p:nvSpPr>
          <p:spPr>
            <a:xfrm>
              <a:off x="6480200" y="6453336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Овал 77"/>
            <p:cNvSpPr/>
            <p:nvPr/>
          </p:nvSpPr>
          <p:spPr>
            <a:xfrm>
              <a:off x="6624016" y="6453484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02609" y="6566249"/>
            <a:ext cx="243861" cy="237765"/>
          </a:xfrm>
          <a:prstGeom prst="rect">
            <a:avLst/>
          </a:prstGeom>
        </p:spPr>
      </p:pic>
      <p:sp>
        <p:nvSpPr>
          <p:cNvPr id="83" name="Прямоугольник 82"/>
          <p:cNvSpPr/>
          <p:nvPr/>
        </p:nvSpPr>
        <p:spPr>
          <a:xfrm>
            <a:off x="6134023" y="2548577"/>
            <a:ext cx="2775559" cy="7294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</a:t>
            </a: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круглосуточном</a:t>
            </a:r>
            <a:r>
              <a:rPr lang="ru-RU" sz="12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дежурстве</a:t>
            </a:r>
            <a:r>
              <a:rPr lang="ru-RU" sz="1200" kern="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 algn="ctr">
              <a:lnSpc>
                <a:spcPct val="115000"/>
              </a:lnSpc>
            </a:pPr>
            <a:r>
              <a:rPr lang="ru-RU" sz="12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 </a:t>
            </a: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вертолетов</a:t>
            </a:r>
            <a:r>
              <a:rPr lang="ru-RU" sz="12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Ми-8</a:t>
            </a:r>
            <a:r>
              <a:rPr lang="ru-RU" sz="1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sz="1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 </a:t>
            </a:r>
            <a:r>
              <a:rPr lang="ru-RU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самолёт</a:t>
            </a:r>
            <a:r>
              <a:rPr lang="ru-RU" sz="1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L-410</a:t>
            </a:r>
            <a:r>
              <a:rPr lang="ru-RU" sz="1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80" name="Picture 2" descr="C:\Users\Артур\Downloads\helicopter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805221" y="3672092"/>
            <a:ext cx="360000" cy="36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70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8000" y="0"/>
            <a:ext cx="7956000" cy="864000"/>
          </a:xfrm>
        </p:spPr>
        <p:txBody>
          <a:bodyPr>
            <a:noAutofit/>
          </a:bodyPr>
          <a:lstStyle/>
          <a:p>
            <a:r>
              <a:rPr lang="ru-RU" sz="2400" b="1" dirty="0"/>
              <a:t>Авиационная инфраструктура Югры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5</a:t>
            </a:fld>
            <a:endParaRPr lang="ru-RU"/>
          </a:p>
        </p:txBody>
      </p:sp>
      <p:pic>
        <p:nvPicPr>
          <p:cNvPr id="5" name="Picture 2" descr="C:\Users\ulyanovaa\Google Диск\ЦМК\1. Приоритетный проект санитарная авиация\1. Стратегия до 24 года\!!!СТАРАТЕГИЯ\Карта санавиации Стратегия авиа 7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" y="1340768"/>
            <a:ext cx="8964000" cy="503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lyanovaa\Desktop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8000" cy="64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836712"/>
            <a:ext cx="9144000" cy="108000"/>
          </a:xfrm>
          <a:prstGeom prst="rect">
            <a:avLst/>
          </a:prstGeom>
          <a:gradFill>
            <a:gsLst>
              <a:gs pos="0">
                <a:srgbClr val="00B050"/>
              </a:gs>
              <a:gs pos="100000">
                <a:srgbClr val="0070C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652120" y="1260056"/>
            <a:ext cx="3176769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Аэродромов – 10</a:t>
            </a:r>
          </a:p>
          <a:p>
            <a:r>
              <a:rPr lang="ru-RU" dirty="0" smtClean="0"/>
              <a:t>Вертолётных площадок - 116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089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81"/>
            <a:ext cx="8279904" cy="796231"/>
          </a:xfrm>
        </p:spPr>
        <p:txBody>
          <a:bodyPr>
            <a:noAutofit/>
          </a:bodyPr>
          <a:lstStyle/>
          <a:p>
            <a:r>
              <a:rPr lang="ru-RU" sz="2800" dirty="0" smtClean="0"/>
              <a:t>Основные показатели </a:t>
            </a:r>
            <a:r>
              <a:rPr lang="ru-RU" sz="2800" dirty="0"/>
              <a:t>деятельности санитарной авиации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540221" y="764704"/>
            <a:ext cx="7568555" cy="6120680"/>
            <a:chOff x="540221" y="737320"/>
            <a:chExt cx="7568555" cy="6120680"/>
          </a:xfrm>
        </p:grpSpPr>
        <p:pic>
          <p:nvPicPr>
            <p:cNvPr id="6" name="Picture 2" descr="C:\Users\fedkorv\Desktop\Безымянный-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221" y="881336"/>
              <a:ext cx="433387" cy="1730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Прямая соединительная линия 6"/>
            <p:cNvCxnSpPr/>
            <p:nvPr/>
          </p:nvCxnSpPr>
          <p:spPr>
            <a:xfrm>
              <a:off x="7956376" y="737320"/>
              <a:ext cx="0" cy="432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8028384" y="737320"/>
              <a:ext cx="0" cy="432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8100392" y="737320"/>
              <a:ext cx="0" cy="432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8108776" y="6136580"/>
              <a:ext cx="0" cy="72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8026622" y="6138000"/>
              <a:ext cx="0" cy="72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7952233" y="6138000"/>
              <a:ext cx="0" cy="7200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5771545"/>
              </p:ext>
            </p:extLst>
          </p:nvPr>
        </p:nvGraphicFramePr>
        <p:xfrm>
          <a:off x="359024" y="1195325"/>
          <a:ext cx="8605464" cy="5328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22" y="0"/>
            <a:ext cx="9144793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64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0" y="572449"/>
            <a:ext cx="9144000" cy="5880887"/>
            <a:chOff x="0" y="1268760"/>
            <a:chExt cx="9144000" cy="5880887"/>
          </a:xfrm>
        </p:grpSpPr>
        <p:sp>
          <p:nvSpPr>
            <p:cNvPr id="4" name="Прямоугольник 11"/>
            <p:cNvSpPr>
              <a:spLocks noChangeArrowheads="1"/>
            </p:cNvSpPr>
            <p:nvPr/>
          </p:nvSpPr>
          <p:spPr bwMode="auto">
            <a:xfrm>
              <a:off x="0" y="1304808"/>
              <a:ext cx="9144000" cy="396000"/>
            </a:xfrm>
            <a:prstGeom prst="rect">
              <a:avLst/>
            </a:prstGeom>
            <a:solidFill>
              <a:srgbClr val="0067B4"/>
            </a:solidFill>
            <a:ln w="25400" algn="ctr">
              <a:noFill/>
              <a:miter lim="800000"/>
              <a:headEnd/>
              <a:tailEnd/>
            </a:ln>
          </p:spPr>
          <p:txBody>
            <a:bodyPr lIns="95782" tIns="47891" rIns="95782" bIns="47891" anchor="ctr"/>
            <a:lstStyle/>
            <a:p>
              <a:pPr marL="0" marR="0" lvl="0" indent="0" algn="ctr" defTabSz="9572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4F6228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endParaRPr>
            </a:p>
          </p:txBody>
        </p:sp>
        <p:pic>
          <p:nvPicPr>
            <p:cNvPr id="6" name="Picture 2" descr="C:\Users\fedkorv\Desktop\санавиация ответы\2013\Конкурс на лучего фельдшера\logo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6429647"/>
              <a:ext cx="1318154" cy="7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fedkorv\Desktop\Безымянный-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221" y="1412776"/>
              <a:ext cx="433387" cy="1730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Прямая соединительная линия 9"/>
            <p:cNvCxnSpPr/>
            <p:nvPr/>
          </p:nvCxnSpPr>
          <p:spPr>
            <a:xfrm>
              <a:off x="7956376" y="1268760"/>
              <a:ext cx="0" cy="558924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8028384" y="1268760"/>
              <a:ext cx="0" cy="558924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8100392" y="1268760"/>
              <a:ext cx="0" cy="558924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Заголовок 1"/>
          <p:cNvSpPr>
            <a:spLocks noGrp="1"/>
          </p:cNvSpPr>
          <p:nvPr>
            <p:ph type="title"/>
          </p:nvPr>
        </p:nvSpPr>
        <p:spPr>
          <a:xfrm>
            <a:off x="457200" y="131657"/>
            <a:ext cx="8229600" cy="65673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КРУГЛОСУТОЧНАЯ ГОТОВНОСТЬ К ВЫЛЕТУ</a:t>
            </a:r>
            <a:endParaRPr lang="ru-RU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Номер слайда 3"/>
          <p:cNvSpPr txBox="1">
            <a:spLocks/>
          </p:cNvSpPr>
          <p:nvPr/>
        </p:nvSpPr>
        <p:spPr>
          <a:xfrm>
            <a:off x="5892048" y="6356351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868217-F47B-4B6C-85F9-199F57E0E6D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0" b="-903"/>
          <a:stretch/>
        </p:blipFill>
        <p:spPr bwMode="auto">
          <a:xfrm>
            <a:off x="6084168" y="1054504"/>
            <a:ext cx="3059833" cy="391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5"/>
          <a:stretch/>
        </p:blipFill>
        <p:spPr bwMode="auto">
          <a:xfrm>
            <a:off x="-5183" y="3560449"/>
            <a:ext cx="4273693" cy="3297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5" b="19128"/>
          <a:stretch/>
        </p:blipFill>
        <p:spPr bwMode="auto">
          <a:xfrm>
            <a:off x="-324544" y="1056452"/>
            <a:ext cx="3841646" cy="302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406" y="1056453"/>
            <a:ext cx="2978014" cy="3652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33" r="2771" b="6247"/>
          <a:stretch/>
        </p:blipFill>
        <p:spPr bwMode="auto">
          <a:xfrm>
            <a:off x="3174271" y="4076699"/>
            <a:ext cx="593720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-3271" y="1072762"/>
            <a:ext cx="317945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самолет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L410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-27089" y="6273224"/>
            <a:ext cx="317945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вертолетов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Ми-8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072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Медицинская </a:t>
            </a:r>
            <a:r>
              <a:rPr lang="ru-RU" sz="2400" b="1" dirty="0" smtClean="0"/>
              <a:t>инфраструктура</a:t>
            </a:r>
            <a:br>
              <a:rPr lang="ru-RU" sz="2400" b="1" dirty="0" smtClean="0"/>
            </a:br>
            <a:r>
              <a:rPr lang="ru-RU" sz="2400" b="1" dirty="0" smtClean="0"/>
              <a:t>Ханты-Мансийского </a:t>
            </a:r>
            <a:r>
              <a:rPr lang="ru-RU" sz="2400" b="1" dirty="0"/>
              <a:t>автономного округа – </a:t>
            </a:r>
            <a:r>
              <a:rPr lang="ru-RU" sz="2400" b="1" dirty="0" smtClean="0"/>
              <a:t>Югры </a:t>
            </a:r>
            <a:br>
              <a:rPr lang="ru-RU" sz="2400" b="1" dirty="0" smtClean="0"/>
            </a:br>
            <a:r>
              <a:rPr lang="ru-RU" sz="2400" b="1" dirty="0" smtClean="0"/>
              <a:t>трехуровневая </a:t>
            </a:r>
            <a:r>
              <a:rPr lang="ru-RU" sz="2400" b="1" dirty="0"/>
              <a:t>система здравоохранения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844824"/>
            <a:ext cx="273630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Региональных сосудистых центров - 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Первичных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сосудистых отделений –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18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3214" y="3356992"/>
            <a:ext cx="2736304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Травматологических центров</a:t>
            </a: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уровня - 3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II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уровня - 4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III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уровня - 10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3214" y="5147738"/>
            <a:ext cx="27363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Перинатальных центров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– 3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8</a:t>
            </a:fld>
            <a:endParaRPr lang="ru-RU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42108109"/>
              </p:ext>
            </p:extLst>
          </p:nvPr>
        </p:nvGraphicFramePr>
        <p:xfrm>
          <a:off x="2627784" y="178767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707904" y="5373216"/>
            <a:ext cx="3432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92 медицинских организаций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5" name="Picture 3" descr="C:\Users\ulyanovaa\Desktop\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8000" cy="64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0" y="1196752"/>
            <a:ext cx="9144000" cy="108000"/>
          </a:xfrm>
          <a:prstGeom prst="rect">
            <a:avLst/>
          </a:prstGeom>
          <a:gradFill>
            <a:gsLst>
              <a:gs pos="0">
                <a:srgbClr val="00B050"/>
              </a:gs>
              <a:gs pos="100000">
                <a:srgbClr val="0070C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68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55" y="1556792"/>
            <a:ext cx="8500225" cy="508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3501588"/>
            <a:ext cx="93326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/>
              <a:t>211 </a:t>
            </a:r>
            <a:r>
              <a:rPr lang="ru-RU" sz="1100" b="1" dirty="0"/>
              <a:t>544 чел.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5229200"/>
            <a:ext cx="105400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/>
              <a:t> </a:t>
            </a:r>
            <a:r>
              <a:rPr lang="ru-RU" sz="1200" b="1" dirty="0"/>
              <a:t>212 170 </a:t>
            </a:r>
            <a:r>
              <a:rPr lang="ru-RU" sz="1300" b="1" dirty="0"/>
              <a:t>чел</a:t>
            </a:r>
            <a:r>
              <a:rPr lang="ru-RU" sz="1200" b="1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59832" y="3701247"/>
            <a:ext cx="1683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213 </a:t>
            </a:r>
            <a:r>
              <a:rPr lang="ru-RU" sz="1200" b="1" dirty="0"/>
              <a:t>859 чел.</a:t>
            </a:r>
          </a:p>
          <a:p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222998" y="4224467"/>
            <a:ext cx="185620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 </a:t>
            </a:r>
            <a:r>
              <a:rPr lang="ru-RU" sz="1500" b="1" dirty="0"/>
              <a:t>549 276 чел</a:t>
            </a:r>
            <a:r>
              <a:rPr lang="ru-RU" sz="1500" dirty="0"/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72200" y="4305648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439 721 </a:t>
            </a:r>
            <a:r>
              <a:rPr lang="ru-RU" sz="1400" b="1" dirty="0"/>
              <a:t>чел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151354" y="-102887"/>
            <a:ext cx="7509144" cy="108012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5 </a:t>
            </a:r>
            <a:r>
              <a:rPr lang="ru-RU" sz="2400" b="1" dirty="0"/>
              <a:t>медицинских округов оказания экстренной медицинской </a:t>
            </a:r>
            <a:r>
              <a:rPr lang="ru-RU" sz="2400" b="1" dirty="0" smtClean="0"/>
              <a:t>помощи</a:t>
            </a:r>
            <a:endParaRPr lang="ru-RU" sz="2400" b="1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62997" y="1454955"/>
            <a:ext cx="3844577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err="1" smtClean="0"/>
              <a:t>Нягань</a:t>
            </a:r>
            <a:endParaRPr lang="ru-RU" sz="1800" b="1" dirty="0"/>
          </a:p>
          <a:p>
            <a:r>
              <a:rPr lang="ru-RU" sz="1800" b="1" dirty="0"/>
              <a:t>Ханты-Мансийск</a:t>
            </a:r>
          </a:p>
          <a:p>
            <a:r>
              <a:rPr lang="ru-RU" sz="1800" b="1" dirty="0"/>
              <a:t>Нефтеюганск</a:t>
            </a:r>
          </a:p>
          <a:p>
            <a:r>
              <a:rPr lang="ru-RU" sz="1800" b="1" dirty="0"/>
              <a:t>Сургут</a:t>
            </a:r>
          </a:p>
          <a:p>
            <a:r>
              <a:rPr lang="ru-RU" sz="1800" b="1" dirty="0"/>
              <a:t>Нижневартовск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68217-F47B-4B6C-85F9-199F57E0E6D0}" type="slidenum">
              <a:rPr lang="ru-RU" smtClean="0"/>
              <a:t>9</a:t>
            </a:fld>
            <a:endParaRPr lang="ru-RU"/>
          </a:p>
        </p:txBody>
      </p:sp>
      <p:pic>
        <p:nvPicPr>
          <p:cNvPr id="73" name="Picture 3" descr="C:\Users\ulyanovaa\Desktop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8000" cy="64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0" y="836712"/>
            <a:ext cx="9144000" cy="108000"/>
          </a:xfrm>
          <a:prstGeom prst="rect">
            <a:avLst/>
          </a:prstGeom>
          <a:gradFill>
            <a:gsLst>
              <a:gs pos="0">
                <a:srgbClr val="00B050"/>
              </a:gs>
              <a:gs pos="100000">
                <a:srgbClr val="0070C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9036" y="4215420"/>
            <a:ext cx="329213" cy="32311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5067642"/>
            <a:ext cx="329213" cy="32311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7626" y="4855166"/>
            <a:ext cx="329213" cy="32311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2142" y="4880625"/>
            <a:ext cx="329213" cy="32311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205" y="4965633"/>
            <a:ext cx="329213" cy="3231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8554" y="4421230"/>
            <a:ext cx="359695" cy="35969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614" y="5251045"/>
            <a:ext cx="359695" cy="35969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7475" y="4653927"/>
            <a:ext cx="359695" cy="35969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4447" y="4869505"/>
            <a:ext cx="359695" cy="35969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0242" y="2641501"/>
            <a:ext cx="359695" cy="35969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510242" y="2872382"/>
            <a:ext cx="54694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" dirty="0" smtClean="0"/>
              <a:t>Березово</a:t>
            </a:r>
            <a:endParaRPr lang="ru-RU" sz="700" dirty="0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8861" y="4030791"/>
            <a:ext cx="262151" cy="32311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9082" y="4872126"/>
            <a:ext cx="262151" cy="32311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5604" y="5360030"/>
            <a:ext cx="262151" cy="32311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68885" y="4675281"/>
            <a:ext cx="262151" cy="32311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52371" y="4792343"/>
            <a:ext cx="262151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6645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3100</TotalTime>
  <Words>744</Words>
  <Application>Microsoft Office PowerPoint</Application>
  <PresentationFormat>Экран (4:3)</PresentationFormat>
  <Paragraphs>150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Verdana</vt:lpstr>
      <vt:lpstr>Тема Office</vt:lpstr>
      <vt:lpstr>1_Тема Office</vt:lpstr>
      <vt:lpstr>2_Тема Office</vt:lpstr>
      <vt:lpstr>3_Тема Office</vt:lpstr>
      <vt:lpstr>Стратегия развития санитарной авиации в Ханты-Мансийском автономном округе - Югре</vt:lpstr>
      <vt:lpstr>Стратегия развития санитарной авиации в Ханты-Мансийском автономном округе – Югре утверждена Постановлением Правительства Ханты-Мансийского автономного округа-Югры от 21.06.2019 года №195-п</vt:lpstr>
      <vt:lpstr>Презентация PowerPoint</vt:lpstr>
      <vt:lpstr>Схема организации оказания скорой медицинской помощи и санитарной авиации </vt:lpstr>
      <vt:lpstr>Авиационная инфраструктура Югры </vt:lpstr>
      <vt:lpstr>Основные показатели деятельности санитарной авиации</vt:lpstr>
      <vt:lpstr>КРУГЛОСУТОЧНАЯ ГОТОВНОСТЬ К ВЫЛЕТУ</vt:lpstr>
      <vt:lpstr>Медицинская инфраструктура Ханты-Мансийского автономного округа – Югры  трехуровневая система здравоохранения</vt:lpstr>
      <vt:lpstr>5 медицинских округов оказания экстренной медицинской помощи</vt:lpstr>
      <vt:lpstr>Презентация PowerPoint</vt:lpstr>
      <vt:lpstr>Система оказания экстренной медицинской помощи пациентам с острой сосудистой патологией</vt:lpstr>
      <vt:lpstr>Система оказания экстренной медицинской помощи беременным и новорождённым</vt:lpstr>
      <vt:lpstr>Система оказания экстренной медицинской помощи по профилю травматология</vt:lpstr>
      <vt:lpstr>Организация дополнительной точки базирования санавиации в г.Нягани</vt:lpstr>
      <vt:lpstr>РЕКОНСТРУКЦИЯ ВЕРТОЛЁТНОЙ ПЛОЩАДКИ пгт. Приобье</vt:lpstr>
      <vt:lpstr>Оказание скорой медицинской помощи  представителям коренных малочисленных народов Севера</vt:lpstr>
      <vt:lpstr>Достигнутые показатели при реализации Стратегии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ulyanovaa</dc:creator>
  <cp:lastModifiedBy>Василий Иванович</cp:lastModifiedBy>
  <cp:revision>234</cp:revision>
  <cp:lastPrinted>2021-12-06T04:55:44Z</cp:lastPrinted>
  <dcterms:created xsi:type="dcterms:W3CDTF">2019-03-29T04:21:32Z</dcterms:created>
  <dcterms:modified xsi:type="dcterms:W3CDTF">2021-12-09T06:37:35Z</dcterms:modified>
</cp:coreProperties>
</file>