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311" r:id="rId2"/>
    <p:sldId id="268" r:id="rId3"/>
    <p:sldId id="320" r:id="rId4"/>
    <p:sldId id="270" r:id="rId5"/>
    <p:sldId id="330" r:id="rId6"/>
    <p:sldId id="324" r:id="rId7"/>
    <p:sldId id="263" r:id="rId8"/>
    <p:sldId id="321" r:id="rId9"/>
    <p:sldId id="281" r:id="rId10"/>
    <p:sldId id="280" r:id="rId11"/>
    <p:sldId id="283" r:id="rId12"/>
    <p:sldId id="326" r:id="rId13"/>
    <p:sldId id="336" r:id="rId14"/>
    <p:sldId id="296" r:id="rId15"/>
  </p:sldIdLst>
  <p:sldSz cx="12192000" cy="6858000"/>
  <p:notesSz cx="6797675" cy="9926638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AA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>
      <p:cViewPr varScale="1">
        <p:scale>
          <a:sx n="116" d="100"/>
          <a:sy n="116" d="100"/>
        </p:scale>
        <p:origin x="390" y="10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0" d="100"/>
          <a:sy n="80" d="100"/>
        </p:scale>
        <p:origin x="3204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г.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Врачи</c:v>
                </c:pt>
                <c:pt idx="1">
                  <c:v>Средний медицинский персонал </c:v>
                </c:pt>
                <c:pt idx="2">
                  <c:v>Прочий персонал (водители)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168</c:v>
                </c:pt>
                <c:pt idx="1">
                  <c:v>1382</c:v>
                </c:pt>
                <c:pt idx="2">
                  <c:v>644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 г.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Врачи</c:v>
                </c:pt>
                <c:pt idx="1">
                  <c:v>Средний медицинский персонал </c:v>
                </c:pt>
                <c:pt idx="2">
                  <c:v>Прочий персонал (водители)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162</c:v>
                </c:pt>
                <c:pt idx="1">
                  <c:v>1359</c:v>
                </c:pt>
                <c:pt idx="2">
                  <c:v>654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 г. 11 месяцев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Врачи</c:v>
                </c:pt>
                <c:pt idx="1">
                  <c:v>Средний медицинский персонал </c:v>
                </c:pt>
                <c:pt idx="2">
                  <c:v>Прочий персонал (водители)</c:v>
                </c:pt>
              </c:strCache>
            </c:strRef>
          </c:cat>
          <c:val>
            <c:numRef>
              <c:f>Лист1!$D$2:$D$4</c:f>
              <c:numCache>
                <c:formatCode>#,##0</c:formatCode>
                <c:ptCount val="3"/>
                <c:pt idx="0">
                  <c:v>151</c:v>
                </c:pt>
                <c:pt idx="1">
                  <c:v>1331</c:v>
                </c:pt>
                <c:pt idx="2">
                  <c:v>638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2978056"/>
        <c:axId val="172978840"/>
      </c:barChart>
      <c:catAx>
        <c:axId val="172978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172978840"/>
        <c:crosses val="autoZero"/>
        <c:auto val="1"/>
        <c:lblAlgn val="ctr"/>
        <c:lblOffset val="100"/>
        <c:noMultiLvlLbl val="0"/>
      </c:catAx>
      <c:valAx>
        <c:axId val="172978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2978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бригад СМП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 11 месяцев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131</c:v>
                </c:pt>
                <c:pt idx="1">
                  <c:v>133</c:v>
                </c:pt>
                <c:pt idx="2">
                  <c:v>134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фельдшерские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 11 месяцев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100</c:v>
                </c:pt>
                <c:pt idx="1">
                  <c:v>102</c:v>
                </c:pt>
                <c:pt idx="2">
                  <c:v>103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врачебные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 11 месяцев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29</c:v>
                </c:pt>
                <c:pt idx="1">
                  <c:v>29</c:v>
                </c:pt>
                <c:pt idx="2">
                  <c:v>29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специализированные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 11 месяцев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72981584"/>
        <c:axId val="172984328"/>
      </c:lineChart>
      <c:catAx>
        <c:axId val="172981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172984328"/>
        <c:crosses val="autoZero"/>
        <c:auto val="1"/>
        <c:lblAlgn val="ctr"/>
        <c:lblOffset val="100"/>
        <c:noMultiLvlLbl val="0"/>
      </c:catAx>
      <c:valAx>
        <c:axId val="172984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172981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2000" dirty="0" smtClean="0">
                <a:latin typeface="Arial Narrow" panose="020B0606020202030204" pitchFamily="34" charset="0"/>
              </a:rPr>
              <a:t>Количество</a:t>
            </a:r>
            <a:r>
              <a:rPr lang="ru-RU" sz="2000" baseline="0" dirty="0" smtClean="0">
                <a:latin typeface="Arial Narrow" panose="020B0606020202030204" pitchFamily="34" charset="0"/>
              </a:rPr>
              <a:t> выполненных вызовов</a:t>
            </a:r>
            <a:endParaRPr lang="ru-RU" sz="2000" dirty="0">
              <a:latin typeface="Arial Narrow" panose="020B060602020203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выполнено вызовов 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 11 месяцев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477489</c:v>
                </c:pt>
                <c:pt idx="1">
                  <c:v>522802</c:v>
                </c:pt>
                <c:pt idx="2">
                  <c:v>539812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 детям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 11 месяцев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118442</c:v>
                </c:pt>
                <c:pt idx="1">
                  <c:v>94960</c:v>
                </c:pt>
                <c:pt idx="2">
                  <c:v>105787</c:v>
                </c:pt>
              </c:numCache>
            </c:numRef>
          </c:val>
          <c:smooth val="0"/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72979232"/>
        <c:axId val="175088440"/>
      </c:lineChart>
      <c:catAx>
        <c:axId val="172979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5400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175088440"/>
        <c:crosses val="autoZero"/>
        <c:auto val="1"/>
        <c:lblAlgn val="ctr"/>
        <c:lblOffset val="100"/>
        <c:noMultiLvlLbl val="0"/>
      </c:catAx>
      <c:valAx>
        <c:axId val="175088440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172979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2000">
                <a:latin typeface="Arial Narrow" panose="020B0606020202030204" pitchFamily="34" charset="0"/>
              </a:rPr>
              <a:t>Структура выполненных вызовов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травмы, отравления</c:v>
                </c:pt>
                <c:pt idx="1">
                  <c:v>внезапные заболевания и состояния</c:v>
                </c:pt>
                <c:pt idx="2">
                  <c:v>роды и паталогии беременности</c:v>
                </c:pt>
                <c:pt idx="3">
                  <c:v>медицинская эвакуация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0.08</c:v>
                </c:pt>
                <c:pt idx="1">
                  <c:v>0.83199999999999996</c:v>
                </c:pt>
                <c:pt idx="2">
                  <c:v>0.02</c:v>
                </c:pt>
                <c:pt idx="3">
                  <c:v>6.8000000000000005E-2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00319881889773"/>
          <c:y val="9.5827215230943591E-2"/>
          <c:w val="0.37647703412073491"/>
          <c:h val="0.8658418986766800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</c:dPt>
          <c:dPt>
            <c:idx val="2"/>
            <c:bubble3D val="0"/>
            <c:explosion val="19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</c:dPt>
          <c:dPt>
            <c:idx val="3"/>
            <c:bubble3D val="0"/>
            <c:explosion val="7"/>
            <c:spPr>
              <a:solidFill>
                <a:schemeClr val="accent4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</c:dPt>
          <c:dPt>
            <c:idx val="4"/>
            <c:bubble3D val="0"/>
            <c:explosion val="16"/>
            <c:spPr>
              <a:solidFill>
                <a:schemeClr val="accent5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</c:dPt>
          <c:dPt>
            <c:idx val="5"/>
            <c:bubble3D val="0"/>
            <c:explosion val="2"/>
            <c:spPr>
              <a:solidFill>
                <a:schemeClr val="accent6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</c:dPt>
          <c:dPt>
            <c:idx val="6"/>
            <c:bubble3D val="0"/>
            <c:explosion val="15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</c:dPt>
          <c:dPt>
            <c:idx val="8"/>
            <c:bubble3D val="0"/>
            <c:explosion val="15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Arial Narrow" panose="020B060602020203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lt1"/>
                      </a:solidFill>
                      <a:latin typeface="Arial Narrow" panose="020B060602020203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lt1"/>
                      </a:solidFill>
                      <a:latin typeface="Arial Narrow" panose="020B060602020203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lt1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Квартира</c:v>
                </c:pt>
                <c:pt idx="1">
                  <c:v>Улица</c:v>
                </c:pt>
                <c:pt idx="2">
                  <c:v>Медицинская организация</c:v>
                </c:pt>
                <c:pt idx="3">
                  <c:v>Общественное место</c:v>
                </c:pt>
                <c:pt idx="4">
                  <c:v>Дача</c:v>
                </c:pt>
                <c:pt idx="5">
                  <c:v>Рабочее место</c:v>
                </c:pt>
                <c:pt idx="6">
                  <c:v>Полиция</c:v>
                </c:pt>
                <c:pt idx="7">
                  <c:v>Подстанция (отделение) СМП</c:v>
                </c:pt>
                <c:pt idx="8">
                  <c:v>Другое</c:v>
                </c:pt>
              </c:strCache>
            </c:strRef>
          </c:cat>
          <c:val>
            <c:numRef>
              <c:f>Лист1!$B$2:$B$10</c:f>
              <c:numCache>
                <c:formatCode>0.00%</c:formatCode>
                <c:ptCount val="9"/>
                <c:pt idx="0">
                  <c:v>0.77249999999999996</c:v>
                </c:pt>
                <c:pt idx="1">
                  <c:v>4.4499999999999998E-2</c:v>
                </c:pt>
                <c:pt idx="2">
                  <c:v>6.2700000000000006E-2</c:v>
                </c:pt>
                <c:pt idx="3">
                  <c:v>3.32E-2</c:v>
                </c:pt>
                <c:pt idx="4">
                  <c:v>2.9100000000000001E-2</c:v>
                </c:pt>
                <c:pt idx="5">
                  <c:v>2.0400000000000001E-2</c:v>
                </c:pt>
                <c:pt idx="6">
                  <c:v>1.3899999999999999E-2</c:v>
                </c:pt>
                <c:pt idx="7">
                  <c:v>6.1000000000000004E-3</c:v>
                </c:pt>
                <c:pt idx="8">
                  <c:v>1.0999999999999999E-2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796563320209969"/>
          <c:y val="2.93585914757542E-2"/>
          <c:w val="0.27036770013123357"/>
          <c:h val="0.92211718536605181"/>
        </c:manualLayout>
      </c:layout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lt1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Неотложно</c:v>
                </c:pt>
                <c:pt idx="1">
                  <c:v>Экстренно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0.65900000000000003</c:v>
                </c:pt>
                <c:pt idx="1">
                  <c:v>0.34100000000000003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0B050"/>
            </a:solidFill>
          </c:spPr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lt1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Неотложно</c:v>
                </c:pt>
                <c:pt idx="1">
                  <c:v>Экстренно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0.66600000000000004</c:v>
                </c:pt>
                <c:pt idx="1">
                  <c:v>0.33400000000000002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переадресованных вызовов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 11 месяцев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16692</c:v>
                </c:pt>
                <c:pt idx="1">
                  <c:v>33075</c:v>
                </c:pt>
                <c:pt idx="2">
                  <c:v>37763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75092752"/>
        <c:axId val="175087656"/>
      </c:barChart>
      <c:catAx>
        <c:axId val="175092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175087656"/>
        <c:crosses val="autoZero"/>
        <c:auto val="1"/>
        <c:lblAlgn val="ctr"/>
        <c:lblOffset val="100"/>
        <c:noMultiLvlLbl val="0"/>
      </c:catAx>
      <c:valAx>
        <c:axId val="175087656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175092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6175610117394372E-2"/>
          <c:y val="0.90930986300667449"/>
          <c:w val="0.64474729145321297"/>
          <c:h val="7.71232683547981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 общем количестве вызовов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20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 11 месяцев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95.7</c:v>
                </c:pt>
                <c:pt idx="1">
                  <c:v>93.2</c:v>
                </c:pt>
                <c:pt idx="2">
                  <c:v>93.8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AE4-4CE1-B2D5-3097C5FC08E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 оказании СМП в экстренной форме</c:v>
                </c:pt>
              </c:strCache>
            </c:strRef>
          </c:tx>
          <c:spPr>
            <a:ln w="28575">
              <a:solidFill>
                <a:srgbClr val="FF0000"/>
              </a:solidFill>
            </a:ln>
          </c:spPr>
          <c:marker>
            <c:spPr>
              <a:solidFill>
                <a:srgbClr val="FF0000"/>
              </a:solidFill>
              <a:ln w="28575">
                <a:solidFill>
                  <a:srgbClr val="FF0000"/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 11 месяцев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75089224"/>
        <c:axId val="175093536"/>
      </c:lineChart>
      <c:catAx>
        <c:axId val="175089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2400"/>
            </a:pPr>
            <a:endParaRPr lang="ru-RU"/>
          </a:p>
        </c:txPr>
        <c:crossAx val="175093536"/>
        <c:crosses val="autoZero"/>
        <c:auto val="1"/>
        <c:lblAlgn val="ctr"/>
        <c:lblOffset val="100"/>
        <c:noMultiLvlLbl val="0"/>
      </c:catAx>
      <c:valAx>
        <c:axId val="1750935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5089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9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6A50CBC-8F27-4571-9CF4-87917B3DA01C}" type="datetime1">
              <a:rPr lang="ru-RU" smtClean="0"/>
              <a:pPr rtl="0"/>
              <a:t>08.12.2021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E861E8E-D392-497B-BB21-122DD7C27CF3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83530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871763A-5E33-45E3-A8F2-56DFE0C2155C}" type="datetime1">
              <a:rPr lang="ru-RU" noProof="0" smtClean="0"/>
              <a:pPr rtl="0"/>
              <a:t>08.12.2021</a:t>
            </a:fld>
            <a:endParaRPr lang="ru-RU" noProof="0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555D449-B875-4B8D-8E66-224D27E54C9A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4997999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pPr rtl="0"/>
              <a:t>1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460661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pPr rtl="0"/>
              <a:t>10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2878371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pPr rtl="0"/>
              <a:t>12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356743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pPr rtl="0"/>
              <a:t>13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498545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pPr rtl="0"/>
              <a:t>14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797531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pPr rtl="0"/>
              <a:t>2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0606517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pPr rtl="0"/>
              <a:t>3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316640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pPr rtl="0"/>
              <a:t>4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73864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pPr rtl="0"/>
              <a:t>5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9246497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pPr rtl="0"/>
              <a:t>6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2768423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pPr rtl="0"/>
              <a:t>7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0457305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pPr rtl="0"/>
              <a:t>8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3499750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pPr rtl="0"/>
              <a:t>9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85638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133C6-7BD0-4867-8667-D45A8B9C6812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8BB9-C5BC-4998-ACD8-67958A2517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26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9EEFEAE4-C28C-4D92-9EE7-D62CEDC101DF}" type="datetime1">
              <a:rPr lang="ru-RU" smtClean="0"/>
              <a:pPr rtl="0"/>
              <a:t>08.12.2021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E31375A4-56A4-47D6-9801-1991572033F7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874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C35976BF-C51C-4515-9E22-BF2015252BD8}" type="datetime1">
              <a:rPr lang="ru-RU" smtClean="0"/>
              <a:pPr rtl="0"/>
              <a:t>08.12.2021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E31375A4-56A4-47D6-9801-1991572033F7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278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2242D3C-8192-478D-9985-D3160EF3F3C3}" type="datetime1">
              <a:rPr lang="ru-RU" smtClean="0"/>
              <a:pPr rtl="0"/>
              <a:t>08.12.2021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E31375A4-56A4-47D6-9801-1991572033F7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846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133C6-7BD0-4867-8667-D45A8B9C6812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8BB9-C5BC-4998-ACD8-67958A2517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96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3FDB9577-6D70-481F-BBF8-A759884E5182}" type="datetime1">
              <a:rPr lang="ru-RU" noProof="0" smtClean="0"/>
              <a:pPr rtl="0"/>
              <a:t>08.12.2021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E31375A4-56A4-47D6-9801-1991572033F7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6742443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1980393-315E-4AB9-9FE2-63E995E945C8}" type="datetime1">
              <a:rPr lang="ru-RU" smtClean="0"/>
              <a:pPr rtl="0"/>
              <a:t>08.12.2021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E31375A4-56A4-47D6-9801-1991572033F7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424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9D32718-8B06-4985-8D7D-9E16F3F044C8}" type="datetime1">
              <a:rPr lang="ru-RU" smtClean="0"/>
              <a:pPr rtl="0"/>
              <a:t>08.12.2021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E31375A4-56A4-47D6-9801-1991572033F7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717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8115AB6-67B4-4D7E-9378-C270C29E4245}" type="datetime1">
              <a:rPr lang="ru-RU" smtClean="0"/>
              <a:pPr rtl="0"/>
              <a:t>08.12.2021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E31375A4-56A4-47D6-9801-1991572033F7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341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133C6-7BD0-4867-8667-D45A8B9C6812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8BB9-C5BC-4998-ACD8-67958A2517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53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133C6-7BD0-4867-8667-D45A8B9C6812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8BB9-C5BC-4998-ACD8-67958A2517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41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3FDB9577-6D70-481F-BBF8-A759884E5182}" type="datetime1">
              <a:rPr lang="ru-RU" noProof="0" smtClean="0"/>
              <a:pPr rtl="0"/>
              <a:t>08.12.2021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E31375A4-56A4-47D6-9801-1991572033F7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88806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chart" Target="../charts/char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jpe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jp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51384" y="1288905"/>
            <a:ext cx="5256584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 ДЕЯТЕЛЬНОСТИ 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 ОКАЗАНИЮ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СКОРОЙ МЕДИЦИНСКОЙ ПОМОЩИ 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ХАНТЫ-МАНСИЙСКОМ АВТОНОМНОМ 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ОКРУГЕ – ЮГРЕ </a:t>
            </a:r>
          </a:p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Главный внештатный специалист</a:t>
            </a:r>
          </a:p>
          <a:p>
            <a:r>
              <a:rPr lang="ru-RU" sz="20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по скорой медицинской помощи </a:t>
            </a:r>
          </a:p>
          <a:p>
            <a:r>
              <a:rPr lang="ru-RU" sz="20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Департамента здравоохранения Ханты-Мансийского автономного округа – Югры  </a:t>
            </a:r>
          </a:p>
          <a:p>
            <a:r>
              <a:rPr lang="ru-RU" sz="20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Салманов Юнус </a:t>
            </a:r>
            <a:r>
              <a:rPr lang="ru-RU" sz="2000" dirty="0" err="1" smtClean="0">
                <a:latin typeface="Arial Narrow" panose="020B0606020202030204" pitchFamily="34" charset="0"/>
                <a:cs typeface="Arial" panose="020B0604020202020204" pitchFamily="34" charset="0"/>
              </a:rPr>
              <a:t>Магамедганифович</a:t>
            </a:r>
            <a:endParaRPr lang="ru-RU" sz="2000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908720"/>
            <a:ext cx="7104113" cy="5256584"/>
          </a:xfrm>
          <a:prstGeom prst="rect">
            <a:avLst/>
          </a:prstGeom>
          <a:effectLst>
            <a:softEdge rad="8509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390857"/>
            <a:ext cx="936104" cy="707956"/>
          </a:xfrm>
          <a:prstGeom prst="rect">
            <a:avLst/>
          </a:prstGeom>
        </p:spPr>
      </p:pic>
      <p:pic>
        <p:nvPicPr>
          <p:cNvPr id="9" name="Рисунок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16" y="121243"/>
            <a:ext cx="1080120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6011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ФОРМЫ ОКАЗАНИЯ СКОРОЙ МЕДИЦИНСКОЙ ПОМОЩИ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512788"/>
            <a:ext cx="5157787" cy="823912"/>
          </a:xfrm>
        </p:spPr>
        <p:txBody>
          <a:bodyPr rtlCol="0"/>
          <a:lstStyle/>
          <a:p>
            <a:pPr rtl="0"/>
            <a:r>
              <a:rPr lang="ru-RU" b="0" dirty="0" smtClean="0">
                <a:latin typeface="Arial Narrow" panose="020B0606020202030204" pitchFamily="34" charset="0"/>
              </a:rPr>
              <a:t>20</a:t>
            </a:r>
            <a:r>
              <a:rPr lang="en-US" b="0" dirty="0" smtClean="0">
                <a:latin typeface="Arial Narrow" panose="020B0606020202030204" pitchFamily="34" charset="0"/>
              </a:rPr>
              <a:t>20</a:t>
            </a:r>
            <a:r>
              <a:rPr lang="ru-RU" b="0" dirty="0" smtClean="0">
                <a:latin typeface="Arial Narrow" panose="020B0606020202030204" pitchFamily="34" charset="0"/>
              </a:rPr>
              <a:t> г.</a:t>
            </a:r>
            <a:endParaRPr lang="ru-RU" b="0" dirty="0">
              <a:latin typeface="Arial Narrow" panose="020B0606020202030204" pitchFamily="34" charset="0"/>
            </a:endParaRPr>
          </a:p>
        </p:txBody>
      </p:sp>
      <p:graphicFrame>
        <p:nvGraphicFramePr>
          <p:cNvPr id="13" name="Объект 1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86084742"/>
              </p:ext>
            </p:extLst>
          </p:nvPr>
        </p:nvGraphicFramePr>
        <p:xfrm>
          <a:off x="839788" y="2336700"/>
          <a:ext cx="5157787" cy="368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512788"/>
            <a:ext cx="5183188" cy="823912"/>
          </a:xfrm>
        </p:spPr>
        <p:txBody>
          <a:bodyPr rtlCol="0"/>
          <a:lstStyle/>
          <a:p>
            <a:pPr rtl="0"/>
            <a:r>
              <a:rPr lang="ru-RU" b="0" dirty="0" smtClean="0">
                <a:latin typeface="Arial Narrow" panose="020B0606020202030204" pitchFamily="34" charset="0"/>
              </a:rPr>
              <a:t>202</a:t>
            </a:r>
            <a:r>
              <a:rPr lang="en-US" b="0" dirty="0" smtClean="0">
                <a:latin typeface="Arial Narrow" panose="020B0606020202030204" pitchFamily="34" charset="0"/>
              </a:rPr>
              <a:t>1</a:t>
            </a:r>
            <a:r>
              <a:rPr lang="ru-RU" b="0" dirty="0" smtClean="0">
                <a:latin typeface="Arial Narrow" panose="020B0606020202030204" pitchFamily="34" charset="0"/>
              </a:rPr>
              <a:t> г.</a:t>
            </a:r>
            <a:endParaRPr lang="ru-RU" b="0" dirty="0">
              <a:latin typeface="Arial Narrow" panose="020B0606020202030204" pitchFamily="34" charset="0"/>
            </a:endParaRPr>
          </a:p>
        </p:txBody>
      </p:sp>
      <p:graphicFrame>
        <p:nvGraphicFramePr>
          <p:cNvPr id="21" name="Объект 20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3770270"/>
              </p:ext>
            </p:extLst>
          </p:nvPr>
        </p:nvGraphicFramePr>
        <p:xfrm>
          <a:off x="6172200" y="2336700"/>
          <a:ext cx="5183188" cy="368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3928"/>
            <a:ext cx="936104" cy="70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5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Объект 1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009292951"/>
              </p:ext>
            </p:extLst>
          </p:nvPr>
        </p:nvGraphicFramePr>
        <p:xfrm>
          <a:off x="263352" y="1825922"/>
          <a:ext cx="7776864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ВЗАИМОДЕЙСТВИЕ С ПОЛИКЛИНИКАМИ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37506" y="5622339"/>
            <a:ext cx="4409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Территориальная программа </a:t>
            </a:r>
            <a:r>
              <a:rPr 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государственных гарантий бесплатного оказания гражданам медицинской помощи в ХМАО-Югре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622881" y="4668232"/>
            <a:ext cx="51242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400" dirty="0">
                <a:solidFill>
                  <a:prstClr val="black"/>
                </a:solidFill>
                <a:latin typeface="Arial Narrow" panose="020B0606020202030204" pitchFamily="34" charset="0"/>
              </a:rPr>
              <a:t>Норматив </a:t>
            </a:r>
            <a:r>
              <a:rPr lang="ru-RU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прибытия </a:t>
            </a:r>
            <a:r>
              <a:rPr lang="ru-RU" sz="2400" dirty="0">
                <a:solidFill>
                  <a:prstClr val="black"/>
                </a:solidFill>
                <a:latin typeface="Arial Narrow" panose="020B0606020202030204" pitchFamily="34" charset="0"/>
              </a:rPr>
              <a:t>бригады </a:t>
            </a:r>
            <a:r>
              <a:rPr lang="ru-RU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неотложной помощи не более </a:t>
            </a:r>
            <a:r>
              <a:rPr lang="ru-RU" sz="32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2</a:t>
            </a:r>
            <a:r>
              <a:rPr lang="ru-RU" sz="2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Arial Narrow" panose="020B0606020202030204" pitchFamily="34" charset="0"/>
              </a:rPr>
              <a:t>часов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622881" y="3583795"/>
            <a:ext cx="38199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Количество переадресаций за три года выросло в </a:t>
            </a:r>
            <a:r>
              <a:rPr lang="en-US" sz="3200" b="1" dirty="0">
                <a:solidFill>
                  <a:srgbClr val="FF0000"/>
                </a:solidFill>
                <a:latin typeface="Arial Narrow" panose="020B0606020202030204" pitchFamily="34" charset="0"/>
              </a:rPr>
              <a:t>2</a:t>
            </a:r>
            <a:r>
              <a:rPr lang="ru-RU" sz="32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,</a:t>
            </a:r>
            <a:r>
              <a:rPr lang="en-US" sz="32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3</a:t>
            </a:r>
            <a:r>
              <a:rPr lang="ru-RU" sz="3200" b="1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smtClean="0">
                <a:latin typeface="Arial Narrow" panose="020B0606020202030204" pitchFamily="34" charset="0"/>
              </a:rPr>
              <a:t>раза</a:t>
            </a:r>
            <a:endParaRPr lang="ru-RU" sz="2400" dirty="0">
              <a:latin typeface="Arial Narrow" panose="020B0606020202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3928"/>
            <a:ext cx="936104" cy="7079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33008" t="10101" r="32806" b="10101"/>
          <a:stretch/>
        </p:blipFill>
        <p:spPr>
          <a:xfrm>
            <a:off x="6701322" y="1254821"/>
            <a:ext cx="1777375" cy="232897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597498" y="1536950"/>
            <a:ext cx="31788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Организация оказания неотложной медицинской помощи на территории </a:t>
            </a:r>
          </a:p>
          <a:p>
            <a:pPr lvl="0">
              <a:defRPr/>
            </a:pP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ХМАО-Югры регламентировано приказом </a:t>
            </a:r>
            <a:r>
              <a:rPr lang="ru-RU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Депздрава</a:t>
            </a: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Югры </a:t>
            </a:r>
          </a:p>
          <a:p>
            <a:pPr lvl="0">
              <a:defRPr/>
            </a:pP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от 20.10.2019 г. №1417</a:t>
            </a:r>
            <a:endParaRPr lang="ru-RU" dirty="0">
              <a:latin typeface="Arial Narrow" panose="020B0606020202030204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6701322" y="3583795"/>
            <a:ext cx="504583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052" y="5622338"/>
            <a:ext cx="773454" cy="773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684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6104" y="355024"/>
            <a:ext cx="11090448" cy="1325563"/>
          </a:xfrm>
        </p:spPr>
        <p:txBody>
          <a:bodyPr rtlCol="0">
            <a:norm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ДОЛЯ ВЫЗОВОВ СО ВРЕМЕНЕМ ДОЕЗДА БРИГАД СКОРОЙ МЕДИЦИНСКОЙ ПОМОЩИ В ТЕЧЕНИИ 20 МИНУТ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3928"/>
            <a:ext cx="936104" cy="707956"/>
          </a:xfrm>
          <a:prstGeom prst="rect">
            <a:avLst/>
          </a:prstGeom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665698749"/>
              </p:ext>
            </p:extLst>
          </p:nvPr>
        </p:nvGraphicFramePr>
        <p:xfrm>
          <a:off x="5807968" y="1929894"/>
          <a:ext cx="5820766" cy="3423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936104" y="2492896"/>
            <a:ext cx="42484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Доля выездов бригад </a:t>
            </a:r>
            <a:r>
              <a:rPr lang="ru-RU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скорой медицинской помощи со </a:t>
            </a:r>
            <a:r>
              <a:rPr lang="ru-RU" sz="2400" dirty="0">
                <a:solidFill>
                  <a:prstClr val="black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временем </a:t>
            </a:r>
            <a:r>
              <a:rPr lang="ru-RU" sz="2400" dirty="0" err="1">
                <a:solidFill>
                  <a:prstClr val="black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доезда</a:t>
            </a:r>
            <a:r>
              <a:rPr lang="ru-RU" sz="2400" dirty="0">
                <a:solidFill>
                  <a:prstClr val="black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 до пациента менее 20 минут с момента вызова в общем количестве </a:t>
            </a:r>
            <a:r>
              <a:rPr lang="ru-RU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вызовов,%*</a:t>
            </a:r>
            <a:endParaRPr lang="ru-RU" sz="2400" dirty="0">
              <a:latin typeface="Arial Narrow" panose="020B0606020202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36104" y="5445224"/>
            <a:ext cx="51845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 Narrow" panose="020B0606020202030204" pitchFamily="34" charset="0"/>
              </a:rPr>
              <a:t>*За </a:t>
            </a:r>
            <a:r>
              <a:rPr lang="ru-RU" sz="1400" dirty="0">
                <a:latin typeface="Arial Narrow" panose="020B0606020202030204" pitchFamily="34" charset="0"/>
              </a:rPr>
              <a:t>пределами населенного </a:t>
            </a:r>
            <a:r>
              <a:rPr lang="ru-RU" sz="1400" dirty="0" smtClean="0">
                <a:latin typeface="Arial Narrow" panose="020B0606020202030204" pitchFamily="34" charset="0"/>
              </a:rPr>
              <a:t>пункта, на </a:t>
            </a:r>
            <a:r>
              <a:rPr lang="ru-RU" sz="1400" dirty="0">
                <a:latin typeface="Arial Narrow" panose="020B0606020202030204" pitchFamily="34" charset="0"/>
              </a:rPr>
              <a:t>каждые 30 километров удаления от места расположения станции (отделения) скорой медицинской </a:t>
            </a:r>
            <a:r>
              <a:rPr lang="ru-RU" sz="1400" dirty="0" smtClean="0">
                <a:latin typeface="Arial Narrow" panose="020B0606020202030204" pitchFamily="34" charset="0"/>
              </a:rPr>
              <a:t>помощи, возможно прибытие бригады до 40 </a:t>
            </a:r>
            <a:r>
              <a:rPr lang="ru-RU" sz="1400" dirty="0">
                <a:latin typeface="Arial Narrow" panose="020B0606020202030204" pitchFamily="34" charset="0"/>
              </a:rPr>
              <a:t>минут с момента </a:t>
            </a:r>
            <a:r>
              <a:rPr lang="ru-RU" sz="1400" dirty="0" smtClean="0">
                <a:latin typeface="Arial Narrow" panose="020B0606020202030204" pitchFamily="34" charset="0"/>
              </a:rPr>
              <a:t>вызова, при оказании скорой медицинской помощи в экстренной форме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77098" y="5489440"/>
            <a:ext cx="5082505" cy="89255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Целевой показатель </a:t>
            </a:r>
            <a:r>
              <a:rPr lang="ru-RU" sz="2000" dirty="0" err="1" smtClean="0">
                <a:latin typeface="Arial Narrow" panose="020B0606020202030204" pitchFamily="34" charset="0"/>
                <a:cs typeface="Arial" panose="020B0604020202020204" pitchFamily="34" charset="0"/>
              </a:rPr>
              <a:t>Депздрава</a:t>
            </a:r>
            <a:r>
              <a:rPr lang="ru-RU" sz="20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 Югры на 2021 год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95%</a:t>
            </a:r>
          </a:p>
        </p:txBody>
      </p:sp>
    </p:spTree>
    <p:extLst>
      <p:ext uri="{BB962C8B-B14F-4D97-AF65-F5344CB8AC3E}">
        <p14:creationId xmlns:p14="http://schemas.microsoft.com/office/powerpoint/2010/main" val="222581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450488" cy="1325563"/>
          </a:xfrm>
        </p:spPr>
        <p:txBody>
          <a:bodyPr rtlCol="0">
            <a:normAutofit/>
          </a:bodyPr>
          <a:lstStyle/>
          <a:p>
            <a:pPr rtl="0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СВЕДЕНИЯ В РАМКАХ РЕАЛИЗАЦИИ МЕРОПРИЯТИЙ ПО СНИЖЕНИЮ СМЕРТНОСТИ НАСЕЛЕНИЯ (за 9 месяцев)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3928"/>
            <a:ext cx="936104" cy="707956"/>
          </a:xfrm>
          <a:prstGeom prst="rect">
            <a:avLst/>
          </a:prstGeom>
        </p:spPr>
      </p:pic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720554"/>
              </p:ext>
            </p:extLst>
          </p:nvPr>
        </p:nvGraphicFramePr>
        <p:xfrm>
          <a:off x="468048" y="1506032"/>
          <a:ext cx="11388589" cy="442699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6924093"/>
                <a:gridCol w="1368152"/>
                <a:gridCol w="1224139"/>
                <a:gridCol w="1872205"/>
              </a:tblGrid>
              <a:tr h="442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  <a:latin typeface="Arial Narrow" panose="020B0606020202030204" pitchFamily="34" charset="0"/>
                        </a:rPr>
                        <a:t>Целевые показатели эффективности реализации мероприятий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  <a:latin typeface="Arial Narrow" panose="020B0606020202030204" pitchFamily="34" charset="0"/>
                        </a:rPr>
                        <a:t>20</a:t>
                      </a:r>
                      <a:r>
                        <a:rPr lang="en-US" sz="2000" kern="1200" dirty="0">
                          <a:effectLst/>
                          <a:latin typeface="Arial Narrow" panose="020B0606020202030204" pitchFamily="34" charset="0"/>
                        </a:rPr>
                        <a:t>20</a:t>
                      </a:r>
                      <a:r>
                        <a:rPr lang="ru-RU" sz="2000" kern="1200" dirty="0">
                          <a:effectLst/>
                          <a:latin typeface="Arial Narrow" panose="020B0606020202030204" pitchFamily="34" charset="0"/>
                        </a:rPr>
                        <a:t> г.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  <a:latin typeface="Arial Narrow" panose="020B0606020202030204" pitchFamily="34" charset="0"/>
                        </a:rPr>
                        <a:t>202</a:t>
                      </a:r>
                      <a:r>
                        <a:rPr lang="en-US" sz="2000" kern="1200" dirty="0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r>
                        <a:rPr lang="ru-RU" sz="2000" kern="1200" dirty="0">
                          <a:effectLst/>
                          <a:latin typeface="Arial Narrow" panose="020B0606020202030204" pitchFamily="34" charset="0"/>
                        </a:rPr>
                        <a:t> г.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  <a:latin typeface="Arial Narrow" panose="020B0606020202030204" pitchFamily="34" charset="0"/>
                        </a:rPr>
                        <a:t>Отклонение, %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477372"/>
              </p:ext>
            </p:extLst>
          </p:nvPr>
        </p:nvGraphicFramePr>
        <p:xfrm>
          <a:off x="468046" y="2135290"/>
          <a:ext cx="11388589" cy="1019037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6924093"/>
                <a:gridCol w="1368152"/>
                <a:gridCol w="1224136"/>
                <a:gridCol w="1872208"/>
              </a:tblGrid>
              <a:tr h="22877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  <a:latin typeface="Arial Narrow" panose="020B0606020202030204" pitchFamily="34" charset="0"/>
                        </a:rPr>
                        <a:t>Число </a:t>
                      </a:r>
                      <a:r>
                        <a:rPr lang="ru-RU" sz="2000" kern="1200" dirty="0" smtClean="0">
                          <a:effectLst/>
                          <a:latin typeface="Arial Narrow" panose="020B0606020202030204" pitchFamily="34" charset="0"/>
                        </a:rPr>
                        <a:t>выездов БСМП </a:t>
                      </a:r>
                      <a:r>
                        <a:rPr lang="ru-RU" sz="2000" kern="1200" dirty="0">
                          <a:effectLst/>
                          <a:latin typeface="Arial Narrow" panose="020B0606020202030204" pitchFamily="34" charset="0"/>
                        </a:rPr>
                        <a:t>при </a:t>
                      </a:r>
                      <a:r>
                        <a:rPr lang="ru-RU" sz="2000" kern="1200" dirty="0" smtClean="0">
                          <a:effectLst/>
                          <a:latin typeface="Arial Narrow" panose="020B0606020202030204" pitchFamily="34" charset="0"/>
                        </a:rPr>
                        <a:t>ОКС, </a:t>
                      </a:r>
                      <a:r>
                        <a:rPr lang="ru-RU" sz="2000" kern="1200" dirty="0">
                          <a:effectLst/>
                          <a:latin typeface="Arial Narrow" panose="020B0606020202030204" pitchFamily="34" charset="0"/>
                        </a:rPr>
                        <a:t>из них: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anose="020B0606020202030204" pitchFamily="34" charset="0"/>
                        </a:rPr>
                        <a:t>2455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anose="020B0606020202030204" pitchFamily="34" charset="0"/>
                        </a:rPr>
                        <a:t>2521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 Narrow" panose="020B0606020202030204" pitchFamily="34" charset="0"/>
                        </a:rPr>
                        <a:t>+2,7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00000"/>
                    </a:solidFill>
                  </a:tcPr>
                </a:tc>
              </a:tr>
              <a:tr h="2956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effectLst/>
                          <a:latin typeface="Arial Narrow" panose="020B0606020202030204" pitchFamily="34" charset="0"/>
                        </a:rPr>
                        <a:t>доля</a:t>
                      </a:r>
                      <a:r>
                        <a:rPr lang="ru-RU" sz="2000" kern="1200" baseline="0" dirty="0" smtClean="0">
                          <a:effectLst/>
                          <a:latin typeface="Arial Narrow" panose="020B0606020202030204" pitchFamily="34" charset="0"/>
                        </a:rPr>
                        <a:t> выездов со временем прибытия </a:t>
                      </a:r>
                      <a:r>
                        <a:rPr lang="ru-RU" sz="2000" kern="1200" dirty="0" smtClean="0">
                          <a:effectLst/>
                          <a:latin typeface="Arial Narrow" panose="020B0606020202030204" pitchFamily="34" charset="0"/>
                        </a:rPr>
                        <a:t>до 20 минут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anose="020B0606020202030204" pitchFamily="34" charset="0"/>
                        </a:rPr>
                        <a:t>94,6%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anose="020B0606020202030204" pitchFamily="34" charset="0"/>
                        </a:rPr>
                        <a:t>99,0%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 Narrow" panose="020B0606020202030204" pitchFamily="34" charset="0"/>
                        </a:rPr>
                        <a:t>+4,6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</a:tr>
              <a:tr h="3804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effectLst/>
                          <a:latin typeface="Arial Narrow" panose="020B0606020202030204" pitchFamily="34" charset="0"/>
                        </a:rPr>
                        <a:t>выполнено </a:t>
                      </a:r>
                      <a:r>
                        <a:rPr lang="ru-RU" sz="2000" kern="1200" dirty="0" err="1" smtClean="0">
                          <a:effectLst/>
                          <a:latin typeface="Arial Narrow" panose="020B0606020202030204" pitchFamily="34" charset="0"/>
                        </a:rPr>
                        <a:t>тромболизисов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anose="020B0606020202030204" pitchFamily="34" charset="0"/>
                        </a:rPr>
                        <a:t>52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anose="020B0606020202030204" pitchFamily="34" charset="0"/>
                        </a:rPr>
                        <a:t>58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 Narrow" panose="020B0606020202030204" pitchFamily="34" charset="0"/>
                        </a:rPr>
                        <a:t>+11,5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445514"/>
              </p:ext>
            </p:extLst>
          </p:nvPr>
        </p:nvGraphicFramePr>
        <p:xfrm>
          <a:off x="468046" y="3365262"/>
          <a:ext cx="11388589" cy="791712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6924094"/>
                <a:gridCol w="1368152"/>
                <a:gridCol w="1224136"/>
                <a:gridCol w="1872207"/>
              </a:tblGrid>
              <a:tr h="3958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anose="020B0606020202030204" pitchFamily="34" charset="0"/>
                        </a:rPr>
                        <a:t>Число всех выездов БСМП при </a:t>
                      </a:r>
                      <a:r>
                        <a:rPr lang="ru-RU" sz="2000" dirty="0" smtClean="0">
                          <a:effectLst/>
                          <a:latin typeface="Arial Narrow" panose="020B0606020202030204" pitchFamily="34" charset="0"/>
                        </a:rPr>
                        <a:t>ОНМК, из них: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anose="020B0606020202030204" pitchFamily="34" charset="0"/>
                        </a:rPr>
                        <a:t>3717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 Narrow" panose="020B0606020202030204" pitchFamily="34" charset="0"/>
                        </a:rPr>
                        <a:t>4265</a:t>
                      </a:r>
                      <a:endParaRPr lang="ru-RU" sz="200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 Narrow" panose="020B0606020202030204" pitchFamily="34" charset="0"/>
                        </a:rPr>
                        <a:t>+20,2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00000"/>
                    </a:solidFill>
                  </a:tcPr>
                </a:tc>
              </a:tr>
              <a:tr h="3958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 Narrow" panose="020B0606020202030204" pitchFamily="34" charset="0"/>
                        </a:rPr>
                        <a:t>доля выездов со временем прибытия до 20 минут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anose="020B0606020202030204" pitchFamily="34" charset="0"/>
                        </a:rPr>
                        <a:t>92,8%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anose="020B0606020202030204" pitchFamily="34" charset="0"/>
                        </a:rPr>
                        <a:t>97,3%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 Narrow" panose="020B0606020202030204" pitchFamily="34" charset="0"/>
                        </a:rPr>
                        <a:t>+4,8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38699"/>
              </p:ext>
            </p:extLst>
          </p:nvPr>
        </p:nvGraphicFramePr>
        <p:xfrm>
          <a:off x="468051" y="4415017"/>
          <a:ext cx="11388587" cy="207607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6996100"/>
                <a:gridCol w="1368152"/>
                <a:gridCol w="1152129"/>
                <a:gridCol w="1872206"/>
              </a:tblGrid>
              <a:tr h="340323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anose="020B0606020202030204" pitchFamily="34" charset="0"/>
                        </a:rPr>
                        <a:t>Количество выездов БСМП на ДТП, из них: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anose="020B0606020202030204" pitchFamily="34" charset="0"/>
                        </a:rPr>
                        <a:t>1270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anose="020B0606020202030204" pitchFamily="34" charset="0"/>
                        </a:rPr>
                        <a:t>1237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anose="020B0606020202030204" pitchFamily="34" charset="0"/>
                        </a:rPr>
                        <a:t>-2,6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</a:tr>
              <a:tr h="340323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anose="020B0606020202030204" pitchFamily="34" charset="0"/>
                        </a:rPr>
                        <a:t>доля выездов со временем прибытия до 20 минут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anose="020B0606020202030204" pitchFamily="34" charset="0"/>
                        </a:rPr>
                        <a:t>100%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anose="020B0606020202030204" pitchFamily="34" charset="0"/>
                        </a:rPr>
                        <a:t>100%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anose="020B0606020202030204" pitchFamily="34" charset="0"/>
                        </a:rPr>
                        <a:t>0,0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</a:tr>
              <a:tr h="340323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anose="020B0606020202030204" pitchFamily="34" charset="0"/>
                        </a:rPr>
                        <a:t>число погибших в ДТП до прибытия БСМП</a:t>
                      </a:r>
                      <a:endParaRPr lang="ru-RU" sz="2000" b="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anose="020B0606020202030204" pitchFamily="34" charset="0"/>
                        </a:rPr>
                        <a:t>71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 Narrow" panose="020B0606020202030204" pitchFamily="34" charset="0"/>
                        </a:rPr>
                        <a:t>69</a:t>
                      </a:r>
                      <a:endParaRPr lang="ru-RU" sz="200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anose="020B0606020202030204" pitchFamily="34" charset="0"/>
                        </a:rPr>
                        <a:t>-2,8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</a:tr>
              <a:tr h="443675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anose="020B0606020202030204" pitchFamily="34" charset="0"/>
                        </a:rPr>
                        <a:t>число погибших в ДТП в присутствии  БСМП до транспортировки</a:t>
                      </a:r>
                      <a:endParaRPr lang="ru-RU" sz="2000" b="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Narrow" panose="020B0606020202030204" pitchFamily="34" charset="0"/>
                        </a:rPr>
                        <a:t>-50,0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</a:tr>
              <a:tr h="443675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anose="020B0606020202030204" pitchFamily="34" charset="0"/>
                        </a:rPr>
                        <a:t>число погибших в ДТП, умерших при транспортировки</a:t>
                      </a:r>
                      <a:endParaRPr lang="ru-RU" sz="2000" b="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 Narrow" panose="020B0606020202030204" pitchFamily="34" charset="0"/>
                        </a:rPr>
                        <a:t>-66,7</a:t>
                      </a:r>
                      <a:endParaRPr lang="ru-RU" sz="2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788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5400" y="3356988"/>
            <a:ext cx="4536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СПАСИБО ЗА ВНИМАНИЕ</a:t>
            </a:r>
            <a:endParaRPr lang="ru-RU" sz="3200" dirty="0"/>
          </a:p>
        </p:txBody>
      </p:sp>
      <p:sp>
        <p:nvSpPr>
          <p:cNvPr id="2" name="Сердце 1"/>
          <p:cNvSpPr/>
          <p:nvPr/>
        </p:nvSpPr>
        <p:spPr>
          <a:xfrm>
            <a:off x="218282" y="3423797"/>
            <a:ext cx="480040" cy="451156"/>
          </a:xfrm>
          <a:prstGeom prst="heart">
            <a:avLst/>
          </a:prstGeom>
          <a:solidFill>
            <a:srgbClr val="FF0000"/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44" y="1309115"/>
            <a:ext cx="6240694" cy="4680520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68716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7591" y="2322610"/>
            <a:ext cx="988530" cy="9885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90448" cy="1325563"/>
          </a:xfrm>
        </p:spPr>
        <p:txBody>
          <a:bodyPr rtlCol="0">
            <a:normAutofit/>
          </a:bodyPr>
          <a:lstStyle/>
          <a:p>
            <a:pPr rtl="0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СЛУЖБА СКОРОЙ МЕДИЦИНСКОЙ ПОМОЩИ </a:t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ХАНТЫ-МАНСИЙСКОГО АВТОНОМНОГО ОКРУГА – ЮГРЫ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948522" y="1754373"/>
            <a:ext cx="5004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5</a:t>
            </a:r>
            <a:r>
              <a:rPr lang="ru-RU" altLang="ru-RU" sz="3600" b="1" dirty="0" smtClean="0">
                <a:solidFill>
                  <a:srgbClr val="ED7D31"/>
                </a:solidFill>
                <a:latin typeface="Arial Narrow" panose="020B0606020202030204" pitchFamily="34" charset="0"/>
              </a:rPr>
              <a:t>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8907003" y="2586075"/>
            <a:ext cx="6046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23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302727" y="1876024"/>
            <a:ext cx="2044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450" lv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defRPr/>
            </a:pPr>
            <a:r>
              <a:rPr lang="ru-RU" altLang="ru-RU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Станций СМП</a:t>
            </a:r>
            <a:endParaRPr lang="ru-RU" altLang="ru-RU" sz="2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3928"/>
            <a:ext cx="936104" cy="7079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9" y="1412776"/>
            <a:ext cx="7776556" cy="4655127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9368992" y="2645454"/>
            <a:ext cx="2264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450" lv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defRPr/>
            </a:pPr>
            <a:r>
              <a:rPr lang="ru-RU" altLang="ru-RU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Отделения СМП*</a:t>
            </a:r>
            <a:endParaRPr lang="ru-RU" altLang="ru-RU" sz="2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2621" y="1632503"/>
            <a:ext cx="796916" cy="709429"/>
          </a:xfrm>
          <a:prstGeom prst="rect">
            <a:avLst/>
          </a:prstGeom>
        </p:spPr>
      </p:pic>
      <p:sp>
        <p:nvSpPr>
          <p:cNvPr id="35" name="Прямоугольник 34"/>
          <p:cNvSpPr/>
          <p:nvPr/>
        </p:nvSpPr>
        <p:spPr>
          <a:xfrm>
            <a:off x="72869" y="6298223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 Narrow" panose="020B0606020202030204" pitchFamily="34" charset="0"/>
              </a:rPr>
              <a:t>*в </a:t>
            </a:r>
            <a:r>
              <a:rPr lang="ru-RU" sz="1400" dirty="0">
                <a:latin typeface="Arial Narrow" panose="020B0606020202030204" pitchFamily="34" charset="0"/>
              </a:rPr>
              <a:t>том </a:t>
            </a:r>
            <a:r>
              <a:rPr lang="ru-RU" sz="1400" dirty="0" smtClean="0">
                <a:latin typeface="Arial Narrow" panose="020B0606020202030204" pitchFamily="34" charset="0"/>
              </a:rPr>
              <a:t>числе 11 филиалов и структурных подразделений, </a:t>
            </a:r>
            <a:r>
              <a:rPr lang="ru-RU" sz="1400" dirty="0">
                <a:latin typeface="Arial Narrow" panose="020B0606020202030204" pitchFamily="34" charset="0"/>
              </a:rPr>
              <a:t>имеющих не более 1-2 выездных бригад </a:t>
            </a:r>
            <a:r>
              <a:rPr lang="ru-RU" sz="1400" dirty="0" smtClean="0">
                <a:latin typeface="Arial Narrow" panose="020B0606020202030204" pitchFamily="34" charset="0"/>
              </a:rPr>
              <a:t>скорой медицинской помощи, </a:t>
            </a:r>
            <a:r>
              <a:rPr lang="ru-RU" sz="1400" dirty="0">
                <a:latin typeface="Arial Narrow" panose="020B0606020202030204" pitchFamily="34" charset="0"/>
              </a:rPr>
              <a:t>входящих в состав районных больниц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2950" y="4062396"/>
            <a:ext cx="224315" cy="220161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07612" y="3927667"/>
            <a:ext cx="212846" cy="208904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46104" y="3823504"/>
            <a:ext cx="212258" cy="208327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5312" y="4598052"/>
            <a:ext cx="184161" cy="180750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53596" y="4697090"/>
            <a:ext cx="203463" cy="199695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13094" y="4512170"/>
            <a:ext cx="188409" cy="18492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63124" y="4071998"/>
            <a:ext cx="203855" cy="200079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46228" y="2575635"/>
            <a:ext cx="192788" cy="189217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6877" y="2779651"/>
            <a:ext cx="172149" cy="168961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4525" y="3791718"/>
            <a:ext cx="187296" cy="183827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28599" y="3692211"/>
            <a:ext cx="212093" cy="208165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97381" y="4507194"/>
            <a:ext cx="157576" cy="154658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97609" y="4336050"/>
            <a:ext cx="196131" cy="192498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8671" y="4646434"/>
            <a:ext cx="134866" cy="132368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13097" y="4078777"/>
            <a:ext cx="207625" cy="203780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67525" y="4478690"/>
            <a:ext cx="179068" cy="175752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33935" y="3447787"/>
            <a:ext cx="195978" cy="192348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57038" y="4792955"/>
            <a:ext cx="172148" cy="168960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53109" y="5208837"/>
            <a:ext cx="186238" cy="182789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1654" y="4111000"/>
            <a:ext cx="174794" cy="171557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93448" y="4012593"/>
            <a:ext cx="134866" cy="132368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67199" y="2852168"/>
            <a:ext cx="172148" cy="168960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7404" y="4321871"/>
            <a:ext cx="127703" cy="125338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136" y="5994712"/>
            <a:ext cx="212093" cy="20816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3766" y="5933672"/>
            <a:ext cx="30668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Arial Narrow" panose="020B0606020202030204" pitchFamily="34" charset="0"/>
              </a:rPr>
              <a:t>отделения скорой медицинской помощи</a:t>
            </a:r>
            <a:endParaRPr lang="ru-RU" sz="1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179" y="3285274"/>
            <a:ext cx="775574" cy="698017"/>
          </a:xfrm>
          <a:prstGeom prst="rect">
            <a:avLst/>
          </a:prstGeom>
        </p:spPr>
      </p:pic>
      <p:sp>
        <p:nvSpPr>
          <p:cNvPr id="56" name="Прямоугольник 55"/>
          <p:cNvSpPr/>
          <p:nvPr/>
        </p:nvSpPr>
        <p:spPr>
          <a:xfrm>
            <a:off x="8952904" y="3418227"/>
            <a:ext cx="5004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1</a:t>
            </a:r>
            <a:r>
              <a:rPr lang="ru-RU" altLang="ru-RU" sz="3600" b="1" dirty="0" smtClean="0">
                <a:solidFill>
                  <a:srgbClr val="ED7D31"/>
                </a:solidFill>
                <a:latin typeface="Arial Narrow" panose="020B0606020202030204" pitchFamily="34" charset="0"/>
              </a:rPr>
              <a:t> 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9394729" y="3246075"/>
            <a:ext cx="22645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450" lv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defRPr/>
            </a:pPr>
            <a:r>
              <a:rPr lang="ru-RU" altLang="ru-RU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Стационарное отделение СМП</a:t>
            </a:r>
            <a:endParaRPr lang="ru-RU" altLang="ru-RU" sz="2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pic>
        <p:nvPicPr>
          <p:cNvPr id="58" name="Рисунок 5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369" y="4560935"/>
            <a:ext cx="200642" cy="180578"/>
          </a:xfrm>
          <a:prstGeom prst="rect">
            <a:avLst/>
          </a:prstGeom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1147" y="4159201"/>
            <a:ext cx="4286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600" y="4272077"/>
            <a:ext cx="47942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3439121"/>
            <a:ext cx="47942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314" y="4312395"/>
            <a:ext cx="47942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854" y="4159201"/>
            <a:ext cx="47942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701232" y="5356064"/>
            <a:ext cx="42994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Arial Narrow" panose="020B0606020202030204" pitchFamily="34" charset="0"/>
              </a:rPr>
              <a:t>Из аналитической справки Остроумовой Л.А., ГВС по СМП в </a:t>
            </a:r>
            <a:r>
              <a:rPr lang="ru-RU" sz="1200" dirty="0" err="1" smtClean="0">
                <a:latin typeface="Arial Narrow" panose="020B0606020202030204" pitchFamily="34" charset="0"/>
              </a:rPr>
              <a:t>УрФО</a:t>
            </a:r>
            <a:r>
              <a:rPr lang="ru-RU" sz="1200" dirty="0" smtClean="0">
                <a:latin typeface="Arial Narrow" panose="020B0606020202030204" pitchFamily="34" charset="0"/>
              </a:rPr>
              <a:t>:</a:t>
            </a:r>
          </a:p>
          <a:p>
            <a:r>
              <a:rPr lang="ru-RU" sz="1200" dirty="0" smtClean="0">
                <a:latin typeface="Arial Narrow" panose="020B0606020202030204" pitchFamily="34" charset="0"/>
              </a:rPr>
              <a:t>«На </a:t>
            </a:r>
            <a:r>
              <a:rPr lang="ru-RU" sz="1200" dirty="0">
                <a:latin typeface="Arial Narrow" panose="020B0606020202030204" pitchFamily="34" charset="0"/>
              </a:rPr>
              <a:t>территории </a:t>
            </a:r>
            <a:r>
              <a:rPr lang="ru-RU" sz="1200" dirty="0" err="1" smtClean="0">
                <a:latin typeface="Arial Narrow" panose="020B0606020202030204" pitchFamily="34" charset="0"/>
              </a:rPr>
              <a:t>УрФО</a:t>
            </a:r>
            <a:r>
              <a:rPr lang="ru-RU" sz="1200" dirty="0" smtClean="0">
                <a:latin typeface="Arial Narrow" panose="020B0606020202030204" pitchFamily="34" charset="0"/>
              </a:rPr>
              <a:t> из 4 </a:t>
            </a:r>
            <a:r>
              <a:rPr lang="ru-RU" sz="1200" dirty="0">
                <a:latin typeface="Arial Narrow" panose="020B0606020202030204" pitchFamily="34" charset="0"/>
              </a:rPr>
              <a:t>медицинских организаций, </a:t>
            </a:r>
            <a:r>
              <a:rPr lang="ru-RU" sz="1200" dirty="0" smtClean="0">
                <a:latin typeface="Arial Narrow" panose="020B0606020202030204" pitchFamily="34" charset="0"/>
              </a:rPr>
              <a:t>подпадающих </a:t>
            </a:r>
            <a:r>
              <a:rPr lang="ru-RU" sz="1200" dirty="0">
                <a:latin typeface="Arial Narrow" panose="020B0606020202030204" pitchFamily="34" charset="0"/>
              </a:rPr>
              <a:t>под критерии для формирования стационарного отделения скорой медицинской </a:t>
            </a:r>
            <a:r>
              <a:rPr lang="ru-RU" sz="1200" dirty="0" smtClean="0">
                <a:latin typeface="Arial Narrow" panose="020B0606020202030204" pitchFamily="34" charset="0"/>
              </a:rPr>
              <a:t>помощи (Челябинской</a:t>
            </a:r>
            <a:r>
              <a:rPr lang="ru-RU" sz="1200" dirty="0">
                <a:latin typeface="Arial Narrow" panose="020B0606020202030204" pitchFamily="34" charset="0"/>
              </a:rPr>
              <a:t>, Свердловской, Тюменской областях и </a:t>
            </a:r>
            <a:r>
              <a:rPr lang="ru-RU" sz="1200" dirty="0" smtClean="0">
                <a:latin typeface="Arial Narrow" panose="020B0606020202030204" pitchFamily="34" charset="0"/>
              </a:rPr>
              <a:t>ХМАО-Югре) на  </a:t>
            </a:r>
            <a:r>
              <a:rPr lang="ru-RU" sz="1200" dirty="0">
                <a:latin typeface="Arial Narrow" panose="020B0606020202030204" pitchFamily="34" charset="0"/>
              </a:rPr>
              <a:t>конец 2020 года создано и функционирует 1 стационарное отделение СМП на базе БУ ХМАО-Югры </a:t>
            </a:r>
            <a:r>
              <a:rPr lang="ru-RU" sz="1200" dirty="0" smtClean="0">
                <a:latin typeface="Arial Narrow" panose="020B0606020202030204" pitchFamily="34" charset="0"/>
              </a:rPr>
              <a:t>«</a:t>
            </a:r>
            <a:r>
              <a:rPr lang="ru-RU" sz="1200" dirty="0" err="1" smtClean="0">
                <a:latin typeface="Arial Narrow" panose="020B0606020202030204" pitchFamily="34" charset="0"/>
              </a:rPr>
              <a:t>Сургутская</a:t>
            </a:r>
            <a:r>
              <a:rPr lang="ru-RU" sz="1200" dirty="0" smtClean="0">
                <a:latin typeface="Arial Narrow" panose="020B0606020202030204" pitchFamily="34" charset="0"/>
              </a:rPr>
              <a:t> </a:t>
            </a:r>
            <a:r>
              <a:rPr lang="ru-RU" sz="1200" dirty="0">
                <a:latin typeface="Arial Narrow" panose="020B0606020202030204" pitchFamily="34" charset="0"/>
              </a:rPr>
              <a:t>окружная клиническая </a:t>
            </a:r>
            <a:r>
              <a:rPr lang="ru-RU" sz="1200" dirty="0" smtClean="0">
                <a:latin typeface="Arial Narrow" panose="020B0606020202030204" pitchFamily="34" charset="0"/>
              </a:rPr>
              <a:t>больница»</a:t>
            </a:r>
            <a:endParaRPr lang="ru-RU" sz="1200" dirty="0">
              <a:latin typeface="Arial Narrow" panose="020B0606020202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089137" y="4215114"/>
            <a:ext cx="3557285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Единственное стационарное отделение СМП в </a:t>
            </a:r>
            <a:r>
              <a:rPr lang="ru-RU" sz="2000" b="1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УрФО</a:t>
            </a:r>
            <a:r>
              <a:rPr lang="en-US" sz="20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находится в ХМАО-Югре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457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48 -0.03009 L -0.00548 -0.03009 C -0.0073 -0.04467 -0.0073 -0.03958 -0.00613 -0.05764 C -0.006 -0.05926 -0.00587 -0.06088 -0.00548 -0.0625 C -0.00469 -0.06527 -0.00326 -0.06736 -0.00209 -0.06967 C -0.00183 -0.07291 -0.00183 -0.07615 -0.00144 -0.07916 C -0.00105 -0.08217 -0.00014 -0.0875 0.0013 -0.09004 C 0.00182 -0.09097 0.0026 -0.0919 0.00338 -0.09236 C 0.00468 -0.09375 0.00742 -0.09444 0.00872 -0.0949 C 0.00937 -0.09606 0.01028 -0.09699 0.0108 -0.09838 C 0.01471 -0.10879 0.00702 -0.09421 0.0134 -0.10555 C 0.0151 -0.11412 0.01275 -0.10393 0.01614 -0.11296 C 0.01653 -0.11389 0.01653 -0.11527 0.01679 -0.11643 C 0.01718 -0.11782 0.0177 -0.11898 0.01822 -0.12014 C 0.01796 -0.12338 0.01822 -0.12662 0.01757 -0.12963 C 0.01718 -0.13102 0.01627 -0.13148 0.01549 -0.13217 C 0.01419 -0.1331 0.01145 -0.13449 0.01145 -0.13449 C 0.01028 -0.1375 0.00898 -0.13912 0.0108 -0.14282 C 0.01119 -0.14398 0.0121 -0.14375 0.01275 -0.14398 C 0.01458 -0.14375 0.01653 -0.14398 0.01822 -0.14282 C 0.01913 -0.14236 0.02109 -0.13727 0.02161 -0.13565 C 0.02187 -0.13449 0.02174 -0.13287 0.02226 -0.13217 C 0.02278 -0.13125 0.02356 -0.13125 0.02434 -0.13078 C 0.02499 -0.12963 0.02538 -0.12777 0.0263 -0.12731 C 0.02812 -0.12615 0.02916 -0.13055 0.02968 -0.13217 C 0.03098 -0.13171 0.03294 -0.13287 0.03372 -0.13078 C 0.03971 -0.11574 0.03072 -0.12222 0.03645 -0.11898 C 0.0371 -0.11805 0.03762 -0.1169 0.0384 -0.11643 C 0.04023 -0.11551 0.04218 -0.11643 0.04387 -0.11527 C 0.04465 -0.11481 0.04465 -0.11273 0.04518 -0.11157 C 0.04648 -0.10926 0.04765 -0.10902 0.04934 -0.1081 C 0.04973 -0.10694 0.05103 -0.10578 0.05064 -0.1044 C 0.05025 -0.10301 0.04882 -0.1037 0.04791 -0.10324 C 0.04726 -0.10301 0.04661 -0.10254 0.04596 -0.10208 C 0.04257 -0.10254 0.03906 -0.10231 0.0358 -0.10324 C 0.03346 -0.10393 0.03111 -0.10625 0.02903 -0.1081 C 0.02473 -0.10764 0.02044 -0.10833 0.01614 -0.10694 C 0.01549 -0.10671 0.01549 -0.10463 0.01549 -0.10324 C 0.01549 -0.0993 0.01692 -0.09884 0.01822 -0.09606 C 0.01913 -0.09375 0.02096 -0.08889 0.02096 -0.08889 C 0.02447 -0.06342 0.01939 -0.10185 0.02291 -0.05648 C 0.02304 -0.05509 0.02356 -0.05324 0.02434 -0.05277 C 0.02682 -0.05115 0.02968 -0.05115 0.03242 -0.05046 C 0.03268 -0.0493 0.03307 -0.04815 0.03307 -0.04676 C 0.03307 -0.0456 0.03202 -0.04444 0.03242 -0.04328 C 0.03268 -0.04213 0.03372 -0.04259 0.03437 -0.0419 C 0.03723 -0.03935 0.03775 -0.03565 0.04179 -0.03472 L 0.04726 -0.03356 C 0.04843 -0.03148 0.0496 -0.02893 0.0513 -0.02754 C 0.05221 -0.02685 0.05312 -0.02685 0.05403 -0.02639 C 0.05624 -0.02037 0.05742 -0.01898 0.05403 -0.00833 C 0.05325 -0.00625 0.05117 -0.0074 0.04999 -0.00602 L 0.04791 -0.00347 C 0.04765 -0.00231 0.04726 -0.00115 0.04726 -4.81481E-6 C 0.04726 0.00394 0.04817 0.00556 0.04934 0.00834 C 0.04947 0.01042 0.04973 0.0125 0.04999 0.01435 C 0.05012 0.01598 0.04986 0.01829 0.05064 0.01922 C 0.05156 0.0206 0.05286 0.02014 0.05403 0.02037 C 0.05429 0.02176 0.05481 0.02292 0.05468 0.02408 C 0.05403 0.03056 0.04856 0.02848 0.04661 0.02894 C 0.04452 0.0301 0.04283 0.03172 0.04049 0.02894 C 0.03919 0.02732 0.03919 0.02315 0.03775 0.02176 L 0.0358 0.01922 C 0.03307 0.01968 0.0302 0.01922 0.0276 0.02037 C 0.02682 0.02084 0.02695 0.02315 0.0263 0.02408 C 0.02577 0.02477 0.02499 0.02477 0.02434 0.02523 C 0.02382 0.02639 0.02304 0.02732 0.02291 0.02894 C 0.02239 0.04375 0.02265 0.04213 0.0263 0.05162 C 0.02682 0.05278 0.02695 0.05486 0.0276 0.05533 C 0.03215 0.05834 0.02981 0.05718 0.03437 0.0588 C 0.03346 0.06783 0.03437 0.0632 0.03098 0.07199 C 0.03059 0.07338 0.03046 0.07523 0.02968 0.0757 L 0.0276 0.07685 C 0.02682 0.07662 0.02395 0.07547 0.02291 0.07454 C 0.02226 0.07385 0.02174 0.07246 0.02096 0.07199 C 0.01822 0.07107 0.01549 0.0713 0.01275 0.07084 C 0.0121 0.06968 0.01145 0.06829 0.0108 0.06736 C 0.01015 0.06644 0.00937 0.06598 0.00872 0.06482 C 0.0082 0.06389 0.00781 0.0625 0.00742 0.06135 C 0.00755 0.0581 0.00833 0.05486 0.00807 0.05162 C 0.00794 0.05 0.00702 0.04838 0.00598 0.04815 C 0.00143 0.0463 -0.00339 0.04653 -0.00821 0.0456 C -0.00886 0.04537 -0.00951 0.04514 -0.01016 0.04445 C -0.01094 0.04375 -0.01147 0.04213 -0.01225 0.04213 C -0.01407 0.04167 -0.01576 0.04283 -0.01758 0.04329 C -0.01785 0.04445 -0.01811 0.0456 -0.01824 0.04699 C -0.01863 0.05 -0.01824 0.05348 -0.01902 0.05648 C -0.01928 0.05764 -0.02032 0.05741 -0.02097 0.05764 C -0.02214 0.0581 -0.02331 0.05857 -0.02436 0.0588 C -0.02501 0.05973 -0.02566 0.06088 -0.02644 0.06135 C -0.02878 0.06227 -0.03139 0.06181 -0.03386 0.0625 C -0.03451 0.06273 -0.03516 0.0632 -0.03581 0.06366 C -0.03764 0.0632 -0.03959 0.06389 -0.04128 0.0625 C -0.04193 0.06204 -0.04167 0.05996 -0.04193 0.0588 C -0.04506 0.04607 -0.04154 0.06297 -0.04467 0.04815 C -0.04493 0.04699 -0.0448 0.04537 -0.04532 0.04445 C -0.04584 0.04352 -0.04662 0.04375 -0.0474 0.04329 C -0.04753 0.04213 -0.04766 0.04074 -0.04805 0.03959 C -0.04844 0.03843 -0.0491 0.0375 -0.04936 0.03611 C -0.05261 0.02315 -0.04897 0.03334 -0.05209 0.02523 C -0.05235 0.02361 -0.05183 0.02084 -0.05274 0.02037 C -0.05378 0.02014 -0.06029 0.0206 -0.0629 0.02292 C -0.06811 0.02755 -0.06186 0.02338 -0.06693 0.02639 C -0.06745 0.02755 -0.06824 0.02871 -0.06824 0.0301 C -0.06824 0.03218 -0.06758 0.03426 -0.06693 0.03611 C -0.06628 0.03797 -0.06407 0.04098 -0.0629 0.04213 C -0.06225 0.0426 -0.0616 0.04283 -0.06081 0.04329 L -0.05821 0.05047 C -0.05769 0.05162 -0.05704 0.05278 -0.05678 0.05417 C -0.05665 0.05533 -0.05652 0.05672 -0.05613 0.05764 C -0.05508 0.06042 -0.05352 0.06181 -0.05209 0.06366 C -0.0504 0.07246 -0.05105 0.06852 -0.05001 0.0757 C -0.05079 0.07639 -0.05131 0.07755 -0.05209 0.07801 C -0.05274 0.07871 -0.05365 0.07824 -0.05417 0.0794 C -0.05469 0.08102 -0.05456 0.08334 -0.05482 0.08542 C -0.05456 0.08773 -0.0543 0.09005 -0.05417 0.0926 C -0.05378 0.09723 -0.05417 0.10232 -0.05339 0.10695 C -0.05313 0.10857 -0.05014 0.11019 -0.04936 0.11065 C -0.04714 0.11019 -0.0448 0.11042 -0.04258 0.10926 C -0.0392 0.10741 -0.04024 0.09653 -0.03998 0.09375 C -0.03946 0.09051 -0.0379 0.08935 -0.0366 0.08773 C -0.0349 0.0882 -0.03334 0.0882 -0.03178 0.08889 C -0.031 0.08935 -0.03061 0.09098 -0.02982 0.09121 C -0.02826 0.09213 -0.02657 0.0919 -0.02501 0.0926 C -0.0241 0.09283 -0.02331 0.09352 -0.0224 0.09375 C -0.02006 0.09422 -0.01785 0.09445 -0.01563 0.09491 C -0.0168 0.0882 -0.01654 0.09144 -0.01563 0.08056 C -0.0155 0.07894 -0.01537 0.07709 -0.01498 0.0757 C -0.01446 0.07431 -0.01355 0.07338 -0.0129 0.07199 C -0.01003 0.06621 -0.01329 0.0706 -0.00951 0.06621 C -0.00743 0.06644 -0.00535 0.06621 -0.00339 0.06736 C -0.00183 0.06829 -0.00092 0.0713 0.00064 0.07199 C 0.00468 0.07385 0.00247 0.07269 0.00742 0.0757 L 0.01145 0.07801 L 0.0134 0.0794 C 0.01822 0.07894 0.02291 0.07894 0.0276 0.07801 C 0.02903 0.07778 0.03176 0.0757 0.03176 0.0757 C 0.03385 0.06991 0.03333 0.07338 0.03176 0.06482 L 0.03033 0.05764 C 0.03007 0.05648 0.03033 0.0544 0.02968 0.05417 C 0.02395 0.0507 0.02708 0.05209 0.02018 0.05047 C 0.01523 0.04746 0.01718 0.04977 0.01419 0.04445 C 0.01393 0.04213 0.01419 0.03935 0.0134 0.03727 C 0.01314 0.03611 0.0121 0.03635 0.01145 0.03611 C 0.01015 0.03565 0.00872 0.03519 0.00742 0.03496 C 0.00533 0.03519 0.00325 0.03496 0.0013 0.03611 C -0.00027 0.03704 -0.00118 0.04005 -0.00274 0.04098 L -0.00482 0.04213 C -0.0086 0.04144 -0.01081 0.04121 -0.0142 0.03959 C -0.01498 0.03935 -0.01563 0.03889 -0.01628 0.03843 C -0.01758 0.03681 -0.01915 0.03565 -0.02032 0.03357 C -0.02201 0.03056 -0.02423 0.02709 -0.02501 0.02292 L -0.02579 0.01922 C -0.02462 0.01343 -0.02579 0.01736 -0.02305 0.0132 C -0.02227 0.01227 -0.02175 0.01065 -0.02097 0.00973 C -0.02045 0.00903 -0.01967 0.00903 -0.01902 0.00834 C -0.01824 0.00787 -0.01772 0.00672 -0.01693 0.00602 C -0.01563 0.0051 -0.0142 0.0044 -0.0129 0.00371 L -0.01081 0.00255 C -0.0099 0.00278 -0.00899 0.00278 -0.00821 0.00371 C -0.00209 0.01088 -0.01147 0.0044 -0.00482 0.00834 C -0.00183 0.00741 -0.00118 0.00857 -7.5E-6 0.00371 C 0.00012 0.00278 -7.5E-6 0.00209 -7.5E-6 0.00116 L -7.5E-6 -4.81481E-6 L -7.5E-6 -4.81481E-6 L -7.5E-6 -4.81481E-6 " pathEditMode="relative" ptsTypes="AAAAAAAAAAAAAAAAAAAAAAAAAAAAAAAAAAAAAAAAAAAAAAAAAAAAAAAAAAAAAAAAAAAAAAAAAAAAAAAAAAAAAAAAAAAAAAAAAAAAAAAAAAAAAAAAAAAAAAAAAAAAAAAAAAAAAAAAAAAAAAAAAAAAAAAAAAAAAAAAAAAAAA">
                                      <p:cBhvr>
                                        <p:cTn id="6" dur="2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7037E-6 L -4.375E-6 -3.7037E-6 C -0.00338 -0.00046 -0.01067 0.00255 -0.01419 -0.0037 C -0.01471 -0.00463 -0.0151 -0.00602 -0.01549 -0.00741 C -0.01562 -0.00903 -0.01419 -0.02338 -0.01888 -0.0206 C -0.01966 -0.02014 -0.01979 -0.01806 -0.02018 -0.0169 C -0.02005 -0.01482 -0.02018 -0.0125 -0.01953 -0.01088 C -0.01914 -0.00995 -0.0181 -0.01042 -0.01757 -0.00972 C -0.01692 -0.0088 -0.01666 -0.00741 -0.01614 -0.00602 C -0.0164 -0.00486 -0.0164 -0.00347 -0.01679 -0.00255 C -0.02044 0.00393 -0.0177 -0.00741 -0.01953 0.00231 C -0.0181 0.00972 -0.01914 0.00324 -0.01823 0.01667 C -0.01784 0.02153 -0.01797 0.02569 -0.01549 0.0287 C -0.01471 0.02963 -0.01367 0.02963 -0.01276 0.02986 C -0.00794 0.03194 -0.01106 0.03009 -0.00742 0.03241 C 0.00339 0.02847 -0.00052 0.03079 0.00482 0.02755 C 0.00938 0.02199 0.0073 0.02361 0.01081 0.02153 C 0.01237 0.02199 0.01407 0.02176 0.01563 0.02268 C 0.01667 0.02338 0.01732 0.02523 0.01823 0.02639 C 0.01888 0.02708 0.01966 0.02801 0.02032 0.0287 C 0.02071 0.02986 0.02149 0.03102 0.02162 0.03241 C 0.02201 0.03611 0.02045 0.03657 0.01888 0.03727 C 0.01784 0.03773 0.01667 0.03796 0.01563 0.03843 C 0.01576 0.0412 0.01589 0.04398 0.01628 0.04676 C 0.01706 0.0544 0.01966 0.05093 0.00951 0.04907 C 0.00274 0.04514 0.01302 0.05185 0.00547 0.04444 C 0.00209 0.04097 -0.0026 0.04143 -0.00599 0.04074 C -0.00677 0.03958 -0.00729 0.03796 -0.00807 0.03727 C -0.01341 0.03194 -0.02669 0.0338 -0.02903 0.03356 L -0.03099 0.02268 C -0.03125 0.02153 -0.03125 0.02014 -0.03164 0.01921 C -0.03216 0.01782 -0.03268 0.0169 -0.03307 0.01551 C -0.03333 0.01435 -0.0332 0.01273 -0.03372 0.01204 C -0.03424 0.01111 -0.03502 0.01111 -0.0358 0.01065 C -0.03789 0.01157 -0.04049 0.01319 -0.04244 0.01065 C -0.0431 0.00995 -0.04284 0.0081 -0.04323 0.00718 C -0.04492 0.00255 -0.04557 0.00347 -0.04856 0.00231 C -0.05104 0.00278 -0.05364 0.00208 -0.05599 0.00347 C -0.05664 0.00393 -0.05638 0.00602 -0.05664 0.00718 C -0.05703 0.00833 -0.05742 0.00972 -0.05807 0.01065 C -0.05859 0.01181 -0.05937 0.0125 -0.06002 0.01319 C -0.06354 0.01597 -0.06497 0.01574 -0.06888 0.01667 C -0.07565 0.02083 -0.06797 0.01667 -0.08502 0.01921 C -0.08711 0.01944 -0.08737 0.02106 -0.08906 0.02268 C -0.0901 0.02361 -0.09297 0.02477 -0.09388 0.02523 C -0.09453 0.02593 -0.09505 0.02731 -0.09583 0.02755 C -0.09948 0.02847 -0.10325 0.02639 -0.10664 0.0287 C -0.10794 0.02963 -0.10794 0.03588 -0.10794 0.03588 C -0.10547 0.04491 -0.10807 0.03704 -0.10468 0.04444 C -0.10416 0.04537 -0.1039 0.04722 -0.10325 0.04792 C -0.10208 0.04931 -0.09922 0.05046 -0.09922 0.05046 C -0.09882 0.05208 -0.09843 0.0537 -0.09791 0.05509 C -0.09752 0.05648 -0.09687 0.05741 -0.09648 0.0588 C -0.09609 0.06065 -0.09661 0.06319 -0.09583 0.06481 C -0.09531 0.06597 -0.09401 0.06551 -0.0931 0.06597 C -0.0927 0.06713 -0.09166 0.06829 -0.09179 0.06968 C -0.09192 0.07083 -0.0931 0.07037 -0.09388 0.07083 C -0.09453 0.07106 -0.09765 0.07245 -0.09856 0.07315 C -0.1 0.07454 -0.1026 0.07801 -0.1026 0.07801 C -0.10234 0.08194 -0.10351 0.08727 -0.10195 0.09005 C -0.10039 0.09282 -0.08802 0.09028 -0.08711 0.09005 C -0.08619 0.08935 -0.08502 0.08912 -0.08437 0.08773 C -0.07981 0.07778 -0.08854 0.08704 -0.08099 0.08032 C -0.07916 0.08079 -0.07734 0.08102 -0.07565 0.08171 C -0.07487 0.08194 -0.07422 0.08218 -0.07356 0.08287 C -0.07278 0.0838 -0.07213 0.08518 -0.07148 0.08634 C -0.07031 0.08889 -0.06966 0.0919 -0.06888 0.09491 C -0.06901 0.09815 -0.06914 0.10139 -0.06953 0.1044 C -0.07031 0.11042 -0.07252 0.10903 -0.07018 0.11643 C -0.06979 0.11759 -0.06888 0.11736 -0.06823 0.11759 C -0.06836 0.11921 -0.06836 0.12106 -0.06888 0.12245 C -0.07018 0.12569 -0.07356 0.13079 -0.07356 0.13079 C -0.07382 0.13287 -0.07395 0.13495 -0.07422 0.13681 C -0.07461 0.13935 -0.07565 0.14421 -0.07565 0.14421 C -0.07539 0.14583 -0.07565 0.14792 -0.07487 0.14884 C -0.07382 0.15046 -0.072 0.15 -0.07083 0.15139 C -0.06797 0.15463 -0.06953 0.15301 -0.06614 0.15625 C -0.06406 0.15556 -0.06041 0.15625 -0.05872 0.15255 C -0.05833 0.15162 -0.0582 0.15023 -0.05807 0.14884 C -0.05755 0.1412 -0.0595 0.13194 -0.05664 0.12616 C -0.05481 0.12199 -0.05078 0.12639 -0.04791 0.12731 C -0.04713 0.12755 -0.04661 0.12893 -0.04583 0.12963 C -0.04492 0.13056 -0.04205 0.13171 -0.04114 0.13218 C -0.03984 0.13171 -0.03828 0.13218 -0.03711 0.13079 C -0.03619 0.12986 -0.03645 0.12755 -0.0358 0.12616 C -0.03476 0.12384 -0.03307 0.12338 -0.03164 0.12245 C -0.0302 0.11991 -0.02955 0.11806 -0.0276 0.11643 C -0.02695 0.11597 -0.0263 0.11574 -0.02565 0.11528 C -0.02409 0.11574 -0.02239 0.11551 -0.02096 0.11643 C -0.0194 0.11759 -0.01679 0.1213 -0.01679 0.1213 C -0.01575 0.12083 -0.01445 0.12106 -0.01341 0.12014 C -0.01263 0.11921 -0.01224 0.11759 -0.01145 0.11643 C -0.0108 0.11551 -0.01015 0.11481 -0.00937 0.11412 C -0.00898 0.11296 -0.00846 0.11181 -0.00807 0.11042 C -0.00742 0.1081 -0.00755 0.10509 -0.00599 0.10324 C -0.00534 0.10231 -0.00429 0.10255 -0.00338 0.10208 C -0.00143 0.09861 -0.00117 0.09931 -0.00065 0.09491 C -0.00039 0.09236 -0.00065 0.08981 -4.375E-6 0.08773 C 0.00052 0.08634 0.00378 0.08449 0.00482 0.08403 C 0.0056 0.08449 0.00651 0.08472 0.00743 0.08518 C 0.00821 0.08565 0.00873 0.08634 0.00951 0.08634 C 0.01081 0.08634 0.01224 0.08565 0.01355 0.08518 C 0.01628 0.08356 0.01511 0.08356 0.01823 0.08518 C 0.01966 0.08588 0.02227 0.08773 0.02227 0.08773 C 0.02253 0.08634 0.02266 0.08518 0.02305 0.08403 C 0.02383 0.08148 0.02565 0.07685 0.02565 0.07685 C 0.02552 0.06921 0.02578 0.06157 0.025 0.05393 C 0.02487 0.05255 0.02383 0.05162 0.02305 0.05162 C 0.02071 0.05116 0.01849 0.05231 0.01628 0.05278 C 0.01563 0.05347 0.01498 0.05463 0.0142 0.05509 C 0.01341 0.05579 0.01237 0.05602 0.01146 0.05648 C 0.01081 0.05671 0.01016 0.05718 0.00951 0.05764 C 0.00703 0.05671 0.00313 0.05463 0.00065 0.05764 C -0.00052 0.05903 0.00013 0.06273 -0.00065 0.06481 C -0.00247 0.06991 -0.00299 0.07199 -0.00534 0.07569 C -0.00755 0.07893 -0.00729 0.07778 -0.01015 0.07917 C -0.01145 0.07986 -0.01419 0.08171 -0.01419 0.08171 C -0.01484 0.08241 -0.01536 0.08356 -0.01614 0.08403 C -0.01797 0.08495 -0.01979 0.08472 -0.02161 0.08518 C -0.02252 0.08542 -0.02343 0.08611 -0.02422 0.08634 C -0.02539 0.08611 -0.02682 0.08657 -0.0276 0.08518 C -0.02838 0.08426 -0.02838 0.08218 -0.02838 0.08032 C -0.02838 0.07384 -0.02799 0.06551 -0.02695 0.0588 C -0.02682 0.05764 -0.02656 0.05648 -0.0263 0.05509 C -0.02669 0.05324 -0.02721 0.05116 -0.0276 0.04907 C -0.02981 0.03912 -0.0263 0.04583 -0.03984 0.04444 C -0.04023 0.0419 -0.04114 0.03958 -0.03984 0.03727 C -0.03932 0.03634 -0.03841 0.03634 -0.03776 0.03588 C -0.03281 0.03634 -0.02786 0.03611 -0.02291 0.03727 C -0.02213 0.03727 -0.02096 0.04097 -0.02096 0.03958 C -0.02044 0.03356 -0.02122 0.02755 -0.02161 0.02153 C -0.02161 0.01991 -0.022 0.01829 -0.02226 0.01667 C -0.02252 0.0125 -0.02304 0.0044 -0.02356 -3.7037E-6 C -0.02369 -0.00139 -0.02409 -0.00255 -0.02422 -0.0037 C -0.02409 -0.01042 -0.02448 -0.01759 -0.02356 -0.02407 C -0.0233 -0.02616 -0.02187 -0.02685 -0.02096 -0.02778 C -0.01966 -0.02894 -0.01653 -0.02963 -0.01549 -0.03009 C -0.01484 -0.03056 -0.01419 -0.03102 -0.01341 -0.03125 C -0.01237 -0.03079 -0.0082 -0.02894 -0.00742 -0.02894 C -0.00377 -0.02894 -0.00013 -0.02963 0.00339 -0.03009 C 0.00808 -0.03565 0.00651 -0.03264 0.00886 -0.03866 C 0.00782 -0.05324 0.00912 -0.04352 0.00677 -0.05301 C 0.00599 -0.05648 0.00638 -0.05741 0.00482 -0.06019 C 0.00417 -0.06111 0.00339 -0.06181 0.00274 -0.0625 C 0.00026 -0.07546 0.00091 -0.06944 0.00209 -0.09028 C 0.00209 -0.09144 0.00235 -0.09282 0.00274 -0.09375 C 0.00352 -0.0963 0.00547 -0.10093 0.00547 -0.10093 C 0.00612 -0.10023 0.0073 -0.1 0.00743 -0.09861 C 0.00782 -0.0963 0.00677 -0.09375 0.00677 -0.09144 C 0.00677 -0.08935 0.00703 -0.08727 0.00743 -0.08542 C 0.00769 -0.08403 0.00821 -0.08264 0.00886 -0.08171 C 0.00938 -0.08102 0.01016 -0.08102 0.01081 -0.08056 C 0.0168 -0.07755 0.01068 -0.08102 0.01563 -0.07824 C 0.01576 -0.07708 0.01615 -0.07593 0.01628 -0.07454 C 0.01654 -0.07014 0.01602 -0.06551 0.01693 -0.06134 C 0.01732 -0.05972 0.01875 -0.05995 0.01966 -0.05903 C 0.02032 -0.05833 0.02097 -0.05741 0.02162 -0.05648 C 0.02761 -0.05046 0.02149 -0.05764 0.02631 -0.05185 C 0.02722 -0.04931 0.02852 -0.04722 0.02904 -0.04444 C 0.0293 -0.04329 0.0293 -0.0419 0.02969 -0.04097 C 0.03021 -0.03958 0.03112 -0.03866 0.03177 -0.03727 C 0.03216 -0.03495 0.03334 -0.03264 0.03308 -0.03009 C 0.03295 -0.02685 0.03334 -0.02338 0.03243 -0.0206 C 0.02943 -0.01157 0.01537 -0.01458 0.0142 -0.01458 L 0.01016 -0.01204 C 0.00951 -0.01181 0.00873 -0.01157 0.00808 -0.01088 C 0.00573 -0.0088 0.00573 -0.00857 0.00339 -0.00741 C 0.00248 -0.00694 0.00157 -0.00648 0.00065 -0.00602 C -4.375E-6 -0.00579 -0.00104 -0.00602 -0.0013 -0.00486 C -0.00182 -0.00278 -0.00013 -0.00093 -4.375E-6 -3.7037E-6 Z " pathEditMode="relative" ptsTypes="AAAAAAAAAAAAAAAAAAAAAAAAAAAAAAAAAAAAAAAAAAAAAAAAAAAAAAAAAAAAAAAAAAAAAAAAAAAAAAAAAAAAAAAAAAAAAAAAAAAAAAAAAAAAAAAAAAAAAAAAAAAAAAAAAAAAAAAAAAAAAAAAAAAAAAAAAAAAAAAAAAAAAAAAAA">
                                      <p:cBhvr>
                                        <p:cTn id="8" dur="2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5 0.02824 L 0.02045 0.02824 C 0.01888 0.03032 0.01706 0.03171 0.01576 0.03426 C 0.01407 0.0375 0.01498 0.04074 0.01706 0.04144 C 0.0198 0.04236 0.02253 0.04236 0.02526 0.04259 C 0.02748 0.04815 0.02904 0.04954 0.02657 0.05833 C 0.02618 0.05949 0.02526 0.05741 0.02448 0.05695 C 0.02292 0.05648 0.02136 0.05625 0.0198 0.05579 C 0.01524 0.04769 0.01758 0.04977 0.01368 0.04745 C 0.01146 0.04792 0.00925 0.04861 0.00704 0.04861 C 0.003 0.04861 0.00534 0.04699 0.00222 0.04375 C 0.00144 0.04306 0.00039 0.04306 -0.00039 0.04259 C -0.00182 0.0419 -0.00312 0.04097 -0.00455 0.04028 C -0.0052 0.03982 -0.00586 0.03935 -0.00651 0.03912 L -0.00924 0.03796 C -0.01471 0.05232 -0.00677 0.02917 -0.00989 0.0463 C -0.01054 0.04954 -0.01653 0.04977 -0.01666 0.04977 C -0.01731 0.05301 -0.01796 0.05463 -0.01666 0.05833 C -0.01614 0.05949 -0.01536 0.05995 -0.01458 0.06065 C -0.01484 0.06181 -0.01484 0.06343 -0.01536 0.06435 C -0.01575 0.06505 -0.01666 0.06528 -0.01731 0.06551 C -0.02005 0.06597 -0.02278 0.0662 -0.02539 0.06667 C -0.02565 0.06782 -0.02656 0.06921 -0.02604 0.07014 C -0.02552 0.07153 -0.02434 0.07107 -0.02343 0.07153 C -0.02226 0.07199 -0.02109 0.07222 -0.02005 0.07269 C -0.01484 0.07176 -0.01302 0.075 -0.01119 0.06782 C -0.01093 0.06644 -0.01119 0.06435 -0.01054 0.06296 C -0.01015 0.06204 -0.00924 0.06204 -0.00859 0.06181 C -0.00586 0.06111 -0.00312 0.06111 -0.00039 0.06065 C 0.00235 0.05741 0.00235 0.05625 0.00704 0.05949 C 0.00769 0.05995 0.00782 0.06204 0.00834 0.06296 C 0.00964 0.06528 0.01068 0.06574 0.01237 0.06667 C 0.01459 0.0662 0.01693 0.06644 0.01914 0.06551 C 0.01993 0.06505 0.02032 0.0632 0.0211 0.06296 C 0.02318 0.06273 0.02526 0.06389 0.02722 0.06435 C 0.02748 0.06713 0.02722 0.07014 0.02787 0.07269 C 0.02826 0.07407 0.03711 0.07431 0.0293 0.08218 C 0.0267 0.08472 0.02344 0.0831 0.02045 0.08333 C 0.0211 0.08958 0.02188 0.09491 0.02045 0.10139 C 0.02019 0.10255 0.01914 0.10208 0.01849 0.10255 C 0.01758 0.10324 0.01667 0.10417 0.01576 0.10509 C 0.01459 0.10833 0.0142 0.10857 0.01368 0.11227 C 0.01342 0.11458 0.0142 0.11806 0.01303 0.11945 C 0.0112 0.12153 0.0086 0.12014 0.00625 0.1206 C 0.00573 0.12338 0.00469 0.12732 0.00625 0.13032 C 0.0073 0.13195 0.01029 0.13264 0.01029 0.13264 C 0.01055 0.13472 0.01042 0.13681 0.01107 0.13866 C 0.01211 0.14144 0.01511 0.14583 0.01511 0.14583 C 0.01485 0.14861 0.01511 0.15162 0.01446 0.15417 C 0.01368 0.15695 0.00925 0.1544 0.00899 0.15417 C 0.00365 0.14792 0.01016 0.15625 0.0056 0.14815 C 0.0043 0.14583 0.00326 0.1456 0.00157 0.14468 C 0.00092 0.14375 -0.00026 0.14375 -0.00039 0.14213 C -0.0013 0.13426 -0.00026 0.13287 0.00157 0.12778 C 0.00131 0.12616 0.00183 0.12338 0.00092 0.12292 C -0.01041 0.11968 -0.0095 0.11852 -0.01119 0.12778 C -0.01653 0.12685 -0.01679 0.12963 -0.01862 0.12292 C -0.01901 0.12199 -0.01914 0.1206 -0.0194 0.11945 C -0.01979 0.11389 -0.01914 0.11042 -0.022 0.10741 C -0.0233 0.10625 -0.02604 0.10509 -0.02604 0.10509 C -0.02968 0.09537 -0.02903 0.1007 -0.02812 0.08935 C -0.02526 0.08982 -0.02226 0.08982 -0.0194 0.09074 C -0.01536 0.0919 -0.01757 0.09306 -0.01536 0.09653 C -0.01406 0.09861 -0.01276 0.10023 -0.01119 0.10139 C -0.00898 0.10347 -0.00872 0.10394 -0.00651 0.10509 C -0.00468 0.10602 -0.00117 0.10741 -0.00117 0.10741 C 0.00118 0.10695 0.00339 0.10718 0.0056 0.10625 C 0.00638 0.10602 0.00691 0.1044 0.00769 0.10394 C 0.00834 0.10324 0.00899 0.10301 0.00964 0.10255 C 0.01029 0.10139 0.0112 0.10046 0.01172 0.09907 C 0.01211 0.09792 0.01211 0.09653 0.01237 0.09537 C 0.01276 0.09421 0.01329 0.09306 0.01368 0.0919 C 0.01394 0.08935 0.01394 0.08681 0.01446 0.08472 C 0.01706 0.07361 0.01862 0.07708 0.02592 0.075 C 0.02566 0.07269 0.02592 0.06991 0.02526 0.06782 C 0.02487 0.06667 0.02383 0.0669 0.02318 0.06667 C 0.02162 0.0662 0.02006 0.06597 0.01849 0.06551 C 0.00625 0.06204 0.02344 0.06644 0.00964 0.06296 C 0.0043 0.05995 0.01055 0.06458 0.00704 0.05833 C 0.00612 0.05671 0.00352 0.05532 0.00222 0.05463 C 0.00066 0.04607 0.0017 0.04954 -0.00039 0.04375 C -0.00026 0.03982 -0.00143 0.03449 0.00026 0.03195 C 0.00209 0.02894 0.00521 0.03195 0.00769 0.03056 C 0.0086 0.03009 0.00899 0.02824 0.00964 0.02708 C 0.01029 0.02616 0.01107 0.02546 0.01172 0.02477 C 0.01875 0.02593 0.01901 0.02755 0.02045 0.02824 Z " pathEditMode="relative" ptsTypes="AAAAAAAAAAAAAAAAAAAAAAAAAAAAAAAAAAAAAAAAAAAAAAAAAAAAAAAAAAAAAAAAAAAAAAAAAAAAAAAAAAAAAA">
                                      <p:cBhvr>
                                        <p:cTn id="10" dur="2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04167E-6 9.25926E-6 L 6.04167E-6 9.25926E-6 C -0.00169 0.00139 -0.00377 0.00186 -0.00533 0.00371 C -0.00911 0.00834 -0.00481 0.00764 -0.00742 0.01204 C -0.00794 0.01297 -0.00872 0.01297 -0.00937 0.01343 C -0.01054 0.01389 -0.01171 0.01413 -0.01276 0.01459 C -0.01302 0.01575 -0.01276 0.01783 -0.01341 0.01806 C -0.01419 0.01852 -0.01471 0.01621 -0.01549 0.01575 C -0.01679 0.01459 -0.01953 0.01343 -0.01953 0.01343 C -0.01979 0.01459 -0.02031 0.01575 -0.02018 0.0169 C -0.02005 0.01829 -0.01914 0.01922 -0.01887 0.02061 C -0.01848 0.022 -0.01835 0.02362 -0.01822 0.02524 C -0.01887 0.02871 -0.0207 0.03473 -0.01887 0.03843 C -0.01822 0.03982 -0.01705 0.03936 -0.01614 0.03982 C -0.01549 0.04005 -0.01484 0.04051 -0.01419 0.04098 C -0.01341 0.04167 -0.01223 0.0419 -0.0121 0.04329 C -0.01197 0.04514 -0.01315 0.04653 -0.01341 0.04815 C -0.0138 0.05001 -0.01354 0.05232 -0.01419 0.05417 C -0.01458 0.05533 -0.01536 0.05602 -0.01614 0.05649 C -0.01796 0.05764 -0.02161 0.05903 -0.02161 0.05903 C -0.02109 0.06065 -0.0207 0.06227 -0.02018 0.06366 C -0.01666 0.07408 -0.01822 0.06737 -0.01679 0.07454 C -0.01705 0.07616 -0.01705 0.07801 -0.01744 0.0794 C -0.0194 0.0845 -0.02526 0.08079 -0.02695 0.08056 C -0.0276 0.08126 -0.02851 0.08172 -0.02903 0.08288 C -0.03255 0.09237 -0.02656 0.08403 -0.03164 0.09028 C -0.03333 0.08936 -0.03515 0.08959 -0.03645 0.08774 C -0.03776 0.08612 -0.03919 0.08056 -0.03919 0.08056 C -0.04049 0.06829 -0.03906 0.07963 -0.04049 0.07107 C -0.04114 0.06713 -0.04088 0.06551 -0.04244 0.06251 C -0.04309 0.06158 -0.04387 0.06088 -0.04453 0.06019 C -0.04505 0.05903 -0.04557 0.05788 -0.04583 0.05649 C -0.04674 0.05371 -0.04635 0.05163 -0.04791 0.04931 C -0.0483 0.04862 -0.05247 0.047 -0.0526 0.047 C -0.05286 0.04584 -0.05325 0.04468 -0.05325 0.04329 C -0.05325 0.03889 -0.05052 0.03612 -0.04856 0.03496 C -0.04791 0.0345 -0.04726 0.0338 -0.04661 0.0338 C -0.04296 0.03311 -0.03932 0.03288 -0.0358 0.03264 C -0.03619 0.03126 -0.03671 0.03033 -0.0371 0.02894 C -0.03841 0.02408 -0.03802 0.01806 -0.0371 0.01343 C -0.03684 0.01204 -0.0358 0.01181 -0.03502 0.01088 C -0.03333 0.01135 -0.03137 0.01297 -0.02968 0.01204 C -0.02864 0.01158 -0.02851 0.00903 -0.02838 0.00741 C -0.02656 -0.01504 -0.03151 -0.01087 -0.02565 -0.01435 C -0.02421 -0.01388 -0.02278 -0.01412 -0.02161 -0.01319 C -0.01927 -0.01111 -0.02096 -0.00578 -0.01953 -0.01319 C -0.02005 -0.01435 -0.02057 -0.0155 -0.02083 -0.01666 C -0.02122 -0.01782 -0.02109 -0.01944 -0.02161 -0.02037 C -0.022 -0.02129 -0.02291 -0.02106 -0.02356 -0.02152 C -0.02499 -0.02106 -0.02643 -0.02129 -0.0276 -0.02037 C -0.02838 -0.01967 -0.02877 -0.01805 -0.02903 -0.01666 C -0.02942 -0.01481 -0.02942 -0.01273 -0.02968 -0.01064 C -0.03059 -0.00138 -0.02981 -0.00624 -0.03098 9.25926E-6 C -0.03333 -0.00023 -0.03567 0.00024 -0.03776 -0.00115 C -0.03854 -0.00162 -0.03854 -0.0037 -0.03919 -0.00462 C -0.03971 -0.00578 -0.04049 -0.00648 -0.04114 -0.00717 C -0.04322 -0.00902 -0.04674 -0.00902 -0.04856 -0.00949 C -0.04999 -0.01666 -0.04947 -0.01018 -0.04726 -0.01435 C -0.04674 -0.01527 -0.04674 -0.01666 -0.04661 -0.01782 C -0.04635 -0.02106 -0.04622 -0.0243 -0.04583 -0.02754 C -0.0457 -0.0287 -0.04505 -0.02986 -0.04518 -0.03101 C -0.04531 -0.03263 -0.04609 -0.03356 -0.04661 -0.03472 C -0.04609 -0.03587 -0.04544 -0.03703 -0.04518 -0.03842 C -0.04479 -0.04097 -0.04557 -0.04444 -0.04453 -0.04675 C -0.04401 -0.04791 -0.04322 -0.0449 -0.04244 -0.04421 C -0.04192 -0.04374 -0.04114 -0.04351 -0.04049 -0.04305 C -0.03997 -0.04189 -0.03945 -0.04097 -0.03919 -0.03958 C -0.03867 -0.03726 -0.03919 -0.03449 -0.03841 -0.0324 C -0.03815 -0.03124 -0.0371 -0.03148 -0.03645 -0.03101 C -0.03489 -0.03148 -0.0332 -0.03124 -0.03164 -0.0324 C -0.0302 -0.03333 -0.03007 -0.03888 -0.02968 -0.04074 C -0.0289 -0.04421 -0.02812 -0.04606 -0.02695 -0.04907 C -0.02565 -0.04861 -0.02408 -0.04907 -0.02291 -0.04791 C -0.02213 -0.04722 -0.02213 -0.04513 -0.02161 -0.04421 C -0.02096 -0.04351 -0.02018 -0.04351 -0.01953 -0.04305 L -0.01549 -0.0456 L -0.01341 -0.04675 C -0.01067 -0.05671 -0.01406 -0.04699 -0.00937 -0.05393 C -0.00533 -0.05995 -0.0108 -0.05578 -0.00598 -0.05879 C -0.00533 -0.05833 -0.00455 -0.05671 -0.00403 -0.05763 C -0.00325 -0.05856 -0.00351 -0.06064 -0.00338 -0.06226 C -0.00312 -0.06365 -0.00286 -0.06481 -0.0026 -0.06597 C -0.00247 -0.07083 -0.00312 -0.07592 -0.00195 -0.08032 C -0.0013 -0.08263 0.00079 -0.08194 0.00209 -0.08263 L 0.00417 -0.08402 C 0.00495 -0.08356 0.00599 -0.08356 0.00678 -0.08263 C 0.01485 -0.07569 0.00743 -0.07939 0.01355 -0.07685 C 0.01628 -0.07708 0.01902 -0.07708 0.02162 -0.078 C 0.02253 -0.07824 0.02292 -0.07986 0.0237 -0.08032 C 0.02474 -0.08101 0.02592 -0.08124 0.02709 -0.08148 C 0.02748 -0.08379 0.02865 -0.08981 0.02917 -0.0912 C 0.03021 -0.09374 0.0323 -0.09398 0.03386 -0.09467 C 0.03451 -0.09513 0.03516 -0.0956 0.03581 -0.09606 C 0.04193 -0.10324 0.03829 -0.10092 0.0474 -0.09953 C 0.04779 -0.09675 0.04818 -0.09398 0.0487 -0.0912 C 0.04896 -0.09004 0.04896 -0.08865 0.04935 -0.08749 C 0.04988 -0.08611 0.05079 -0.08518 0.05144 -0.08402 C 0.05014 -0.08171 0.04597 -0.07569 0.05339 -0.08148 C 0.0543 -0.08217 0.05482 -0.08402 0.05547 -0.08518 C 0.05573 -0.08634 0.05599 -0.08749 0.05613 -0.08865 C 0.05639 -0.0912 0.05613 -0.09398 0.05678 -0.09606 C 0.0573 -0.09745 0.0586 -0.09768 0.05951 -0.09837 C 0.06042 -0.09884 0.06133 -0.09907 0.06224 -0.09953 C 0.0629 -0.09999 0.06355 -0.10046 0.0642 -0.10069 C 0.06537 -0.10046 0.06719 -0.10138 0.06758 -0.09953 C 0.06797 -0.09791 0.06589 -0.08935 0.06758 -0.08634 C 0.06797 -0.08587 0.07227 -0.08402 0.0724 -0.08402 C 0.07344 -0.08425 0.07501 -0.08356 0.07579 -0.08518 C 0.07943 -0.09282 0.07318 -0.09374 0.07917 -0.0912 C 0.07891 -0.08865 0.07904 -0.08611 0.07839 -0.08402 C 0.07787 -0.08148 0.07501 -0.07847 0.0737 -0.078 C 0.07058 -0.07662 0.0642 -0.07546 0.0642 -0.07546 C 0.05743 -0.07152 0.06159 -0.07337 0.05144 -0.07199 C 0.05209 -0.07083 0.05261 -0.06921 0.05339 -0.06828 C 0.05404 -0.06759 0.05495 -0.06805 0.05547 -0.06712 C 0.05665 -0.06504 0.05821 -0.05995 0.05821 -0.05995 C 0.05834 -0.05624 0.05808 -0.05254 0.05886 -0.04907 C 0.05912 -0.04768 0.06055 -0.04814 0.06081 -0.04675 C 0.06146 -0.04421 0.06094 -0.04097 0.06159 -0.03842 C 0.06238 -0.03495 0.06394 -0.03449 0.06563 -0.03356 C 0.06602 -0.03194 0.06628 -0.02986 0.06693 -0.0287 C 0.06745 -0.02777 0.06836 -0.028 0.06902 -0.02754 C 0.07422 -0.02291 0.06797 -0.02685 0.07305 -0.02384 C 0.07331 -0.02222 0.07396 -0.0206 0.0737 -0.01921 C 0.07344 -0.01782 0.0724 -0.01736 0.07162 -0.01666 C 0.07032 -0.01574 0.06758 -0.01435 0.06758 -0.01435 C 0.06693 -0.01273 0.06628 -0.01111 0.06563 -0.00949 C 0.06381 -0.00509 0.06316 -0.00185 0.06081 0.00139 C 0.05964 0.00301 0.05821 0.0044 0.05678 0.00602 L 0.05482 0.00857 L 0.05274 0.01088 C 0.05066 0.01343 0.04961 0.01505 0.04662 0.01575 C 0.0392 0.01713 0.04258 0.01644 0.03659 0.01806 C 0.03451 0.01783 0.03243 0.01806 0.03047 0.0169 C 0.02969 0.01644 0.02943 0.01459 0.02917 0.01343 C 0.02865 0.01158 0.028 0.00649 0.02774 0.00487 C 0.02618 0.00533 0.02461 0.00602 0.02305 0.00602 C 0.01524 0.00602 0.01211 0.0051 0.00547 0.00371 C 0.00495 0.00255 0.0043 0.00163 0.00417 9.25926E-6 C 0.00365 -0.00416 0.00443 -0.00902 0.00339 -0.01319 C 0.00313 -0.01458 0.0017 -0.01388 0.00079 -0.01435 C 6.04167E-6 -0.01388 -0.00065 -0.01342 -0.0013 -0.01319 C -0.00247 -0.01249 -0.00377 -0.01319 -0.00468 -0.0118 C -0.00546 -0.01087 -0.00533 -0.00833 -0.00598 -0.00717 C -0.00677 -0.00578 -0.00781 -0.00555 -0.00872 -0.00462 C -0.0108 -0.00509 -0.01341 -0.00325 -0.01484 -0.00578 C -0.01575 -0.00763 -0.0121 -0.0074 -0.0108 -0.00833 L -0.00872 -0.00949 L -0.00664 -0.01064 C -0.00585 -0.00995 -0.00416 -0.00995 -0.00403 -0.00833 C -0.00377 -0.00671 -0.0052 -0.00578 -0.00598 -0.00462 C -0.0069 -0.0037 -0.00781 -0.003 -0.00872 -0.00231 C -0.00937 -0.00185 -0.01028 -0.00208 -0.0108 -0.00115 L -0.0108 0.00139 L -0.0108 0.00139 " pathEditMode="relative" ptsTypes="AAAAAAAAAAAAAAAAAAAAAAAAAAAAAAAAAAAAAAAAAAAAAAAAAAAAAAAAAAAAAAAAAAAAAAAAAAAAAAAAAAAAAAAAAAAAAAAAAAAAAAAAAAAAAAAAAAAAAAAAAAAAAAAAAAAAAAAAAAAAAAAAAAAAAAAAAAA">
                                      <p:cBhvr>
                                        <p:cTn id="12" dur="2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7.77778E-6 L -4.58333E-6 7.77778E-6 C -0.00325 0.00116 -0.0056 0.00394 -0.00872 0.00116 C -0.01015 -0.00023 -0.01276 -0.0037 -0.01276 -0.0037 C -0.01302 -0.00208 -0.01289 -0.00023 -0.01341 0.00116 C -0.01458 0.00371 -0.01797 0.00139 -0.01888 0.00116 C -0.01953 0.00024 -0.02031 -0.00023 -0.02083 -0.00138 C -0.02526 -0.01111 -0.01718 0.00163 -0.02291 -0.00856 C -0.02422 -0.01087 -0.02526 -0.01111 -0.02695 -0.01203 C -0.02825 -0.01898 -0.02669 -0.01249 -0.02968 -0.01921 C -0.0306 -0.02152 -0.03099 -0.02499 -0.03242 -0.02662 C -0.03398 -0.02847 -0.0362 -0.03194 -0.03841 -0.03263 C -0.04114 -0.0331 -0.04388 -0.03333 -0.04648 -0.03379 C -0.04739 -0.03402 -0.04843 -0.03425 -0.04922 -0.03495 C -0.05 -0.03541 -0.05052 -0.0368 -0.0513 -0.03726 C -0.05195 -0.03796 -0.0526 -0.03819 -0.05325 -0.03865 C -0.05351 -0.0405 -0.05325 -0.04305 -0.05403 -0.04444 C -0.05455 -0.04583 -0.05586 -0.0449 -0.05664 -0.04583 C -0.05742 -0.04652 -0.05755 -0.04814 -0.05807 -0.0493 C -0.05755 -0.05046 -0.05729 -0.05208 -0.05664 -0.053 C -0.05468 -0.05578 -0.04961 -0.05324 -0.04857 -0.053 C -0.04453 -0.05115 -0.04674 -0.05231 -0.04179 -0.0493 L -0.03776 -0.04699 L -0.03502 -0.04583 C -0.03372 -0.04606 -0.03177 -0.0449 -0.03099 -0.04699 C -0.02968 -0.05023 -0.03229 -0.05624 -0.03372 -0.05787 C -0.0345 -0.05856 -0.03554 -0.05856 -0.03646 -0.05902 C -0.03711 -0.05925 -0.03776 -0.05949 -0.03841 -0.06018 C -0.03919 -0.06087 -0.03971 -0.06203 -0.04049 -0.06249 C -0.04114 -0.06319 -0.04179 -0.06319 -0.04245 -0.06388 C -0.04323 -0.06435 -0.04375 -0.06597 -0.04453 -0.0662 C -0.04804 -0.06712 -0.05169 -0.06689 -0.05534 -0.06736 C -0.05664 -0.06898 -0.05781 -0.07129 -0.05937 -0.07222 C -0.06002 -0.07268 -0.06067 -0.07314 -0.06146 -0.07337 C -0.0625 -0.07384 -0.06367 -0.07407 -0.06484 -0.07453 C -0.06575 -0.07499 -0.06653 -0.07546 -0.06745 -0.07569 C -0.06771 -0.07708 -0.0681 -0.07824 -0.0681 -0.07939 C -0.0681 -0.0956 -0.0681 -0.09027 -0.05872 -0.08912 C -0.05664 -0.08935 -0.05455 -0.08888 -0.0526 -0.09027 C -0.05195 -0.09074 -0.05221 -0.09259 -0.05195 -0.09374 C -0.05156 -0.09513 -0.05104 -0.09629 -0.05065 -0.09745 C -0.05039 -0.10254 -0.0526 -0.11412 -0.04791 -0.11412 C -0.047 -0.11412 -0.04609 -0.11342 -0.04518 -0.11296 C -0.04466 -0.09907 -0.04674 -0.09884 -0.04245 -0.09259 C -0.04192 -0.09166 -0.04114 -0.09097 -0.04049 -0.09027 C -0.03997 -0.08865 -0.03984 -0.08657 -0.03906 -0.08541 C -0.03841 -0.08402 -0.03724 -0.08379 -0.03646 -0.0831 C -0.03567 -0.08217 -0.03515 -0.08124 -0.03437 -0.08055 C -0.03307 -0.07962 -0.03164 -0.07893 -0.03034 -0.07824 L -0.02825 -0.07708 C -0.02786 -0.07569 -0.02734 -0.07476 -0.02695 -0.07337 C -0.02669 -0.07222 -0.02669 -0.07083 -0.0263 -0.06967 C -0.02578 -0.06874 -0.025 -0.06828 -0.02422 -0.06736 C -0.02409 -0.0662 -0.0237 -0.06504 -0.02357 -0.06388 C -0.02343 -0.0618 -0.02304 -0.04953 -0.02226 -0.04583 C -0.022 -0.04444 -0.02135 -0.04328 -0.02083 -0.04212 C -0.01927 -0.03865 -0.01888 -0.03842 -0.01679 -0.03611 C -0.01523 -0.02777 -0.01705 -0.03773 -0.01484 -0.02291 C -0.01458 -0.02175 -0.01458 -0.02013 -0.01419 -0.01921 C -0.01302 -0.01736 -0.01002 -0.01458 -0.01002 -0.01458 C -0.0095 -0.01111 -0.0095 -0.00925 -0.00742 -0.0074 C -0.00612 -0.00601 -0.00468 -0.00578 -0.00338 -0.00486 C -0.0026 -0.00439 -0.00182 -0.00439 -0.0013 -0.0037 L 0.00078 -0.00138 C 0.00417 -0.00162 0.00755 -0.00185 0.01081 -0.00254 C 0.01159 -0.00254 0.01224 -0.00348 0.01289 -0.0037 C 0.0138 -0.00416 0.01472 -0.00462 0.01563 -0.00486 C 0.01758 -0.00555 0.01966 -0.00578 0.02162 -0.00601 C 0.02214 -0.0074 0.02292 -0.00833 0.02305 -0.00972 C 0.02318 -0.01203 0.02292 -0.01458 0.0224 -0.01689 C 0.02188 -0.01874 0.01836 -0.02314 0.01758 -0.02407 C 0.01589 -0.0331 0.01823 -0.02199 0.01563 -0.03124 C 0.01524 -0.0324 0.0142 -0.03449 0.01498 -0.03495 C 0.01667 -0.03587 0.01849 -0.03402 0.02032 -0.03379 C 0.02084 -0.03842 0.02175 -0.04328 0.02032 -0.04814 C 0.0194 -0.05115 0.01758 -0.053 0.01628 -0.05532 C 0.01367 -0.05995 0.01498 -0.0581 0.01224 -0.06134 C 0.00899 -0.0699 0.01068 -0.06643 0.00742 -0.07222 C 0.00586 -0.08101 0.00599 -0.07847 0.00742 -0.0949 C 0.00755 -0.09652 0.00847 -0.09722 0.00886 -0.09861 C 0.00964 -0.10162 0.00925 -0.10347 0.01081 -0.10578 C 0.01146 -0.10671 0.01224 -0.10671 0.01289 -0.10694 C 0.01576 -0.10671 0.01875 -0.10648 0.02162 -0.10578 C 0.0224 -0.10555 0.02331 -0.10555 0.0237 -0.10462 C 0.02422 -0.10324 0.02409 -0.10138 0.02435 -0.09976 C 0.02409 -0.09745 0.02409 -0.0949 0.0237 -0.09259 C 0.02344 -0.0912 0.02266 -0.09027 0.0224 -0.08912 C 0.02201 -0.08796 0.02188 -0.08657 0.02162 -0.08541 C 0.02331 -0.07638 0.02084 -0.08726 0.02435 -0.07939 C 0.02487 -0.07847 0.02487 -0.07708 0.025 -0.07569 C 0.02526 -0.06898 0.02526 -0.06203 0.02578 -0.05532 C 0.02591 -0.05277 0.02709 -0.04814 0.02709 -0.04814 C 0.02657 -0.04699 0.02578 -0.04606 0.02578 -0.04444 C 0.02578 -0.04097 0.02787 -0.0405 0.02917 -0.03981 C 0.02891 -0.03726 0.02878 -0.03495 0.02839 -0.03263 C 0.02826 -0.03124 0.02774 -0.03009 0.02774 -0.02893 C 0.02774 -0.02777 0.02826 -0.02662 0.02839 -0.02523 C 0.02826 -0.02407 0.02826 -0.02268 0.02774 -0.02175 C 0.02722 -0.0206 0.0263 -0.02037 0.02578 -0.01921 C 0.02513 -0.01828 0.02487 -0.01689 0.02435 -0.01574 C 0.02409 -0.01087 0.0237 -0.00601 0.0237 -0.00138 C 0.0237 0.00903 0.02643 -0.00694 0.02305 0.00834 C 0.02344 0.0095 0.02383 0.01088 0.02435 0.01181 C 0.025 0.01297 0.0263 0.01297 0.02643 0.01436 C 0.02657 0.01598 0.02552 0.0176 0.025 0.01922 C 0.02526 0.02084 0.02539 0.02246 0.02578 0.02385 C 0.02604 0.0257 0.02696 0.02686 0.02709 0.02871 C 0.02748 0.0338 0.02578 0.03426 0.0237 0.03588 C 0.02162 0.03751 0.02005 0.03774 0.01758 0.03843 C 0.01719 0.04028 0.01641 0.04213 0.01628 0.04445 C 0.01602 0.05001 0.0168 0.05116 0.01823 0.0551 C 0.01784 0.05718 0.01732 0.05926 0.01693 0.06112 C 0.01667 0.06227 0.01602 0.06366 0.01628 0.06482 C 0.01654 0.06644 0.01758 0.06737 0.01823 0.06829 C 0.01953 0.07014 0.0224 0.07315 0.0224 0.07315 C 0.02435 0.07871 0.02526 0.07963 0.02435 0.08889 C 0.02422 0.09028 0.02305 0.09051 0.0224 0.09121 C 0.01992 0.08982 0.01667 0.08751 0.0142 0.08889 C 0.01328 0.08936 0.01328 0.0919 0.01289 0.09352 C 0.01315 0.09514 0.01315 0.097 0.01354 0.09838 C 0.01485 0.10278 0.01563 0.10325 0.01758 0.10556 C 0.01745 0.10834 0.01693 0.11112 0.01693 0.11413 C 0.01693 0.11783 0.01849 0.11876 0.01966 0.1213 C 0.02018 0.12246 0.02058 0.12362 0.02097 0.12477 C 0.01446 0.13264 0.02722 0.11829 0.01016 0.12848 C 0.00925 0.12894 0.00925 0.13172 0.00886 0.13334 C 0.0086 0.13496 0.00847 0.13658 0.00821 0.13797 C 0.00795 0.13936 0.00755 0.14051 0.00742 0.14167 C 0.00625 0.17292 0.01172 0.16621 0.00417 0.17292 C 0.00274 0.17246 0.0013 0.17269 -4.58333E-6 0.17176 C -0.00065 0.17107 -0.0013 0.16667 -0.0013 0.16806 C -0.0013 0.19399 -0.00325 0.18612 0.00339 0.18982 C 0.00456 0.19028 0.00573 0.19144 0.00677 0.19213 C 0.00664 0.19329 0.00664 0.19491 0.00612 0.19584 C 0.00508 0.19769 0.00287 0.19815 0.00143 0.19931 C 0.00052 0.20001 -0.00039 0.20093 -0.0013 0.20186 C -0.00247 0.20139 -0.00351 0.20093 -0.00468 0.20047 C -0.00534 0.20024 -0.00625 0.20047 -0.00664 0.19931 C -0.00755 0.19723 -0.00755 0.19445 -0.00807 0.19213 C -0.00781 0.18681 -0.00768 0.18172 -0.00742 0.17663 C -0.00703 0.17084 -0.00573 0.17477 -0.00742 0.16806 C -0.00768 0.16667 -0.00833 0.16575 -0.00872 0.16459 C -0.00924 0.16227 -0.01002 0.15718 -0.01002 0.15718 C -0.00989 0.15139 -0.00989 0.14514 -0.00937 0.13936 C -0.00924 0.13681 -0.00937 0.13288 -0.00807 0.13195 L -0.00599 0.13079 C -0.00273 0.122 -0.00677 0.13311 -0.00338 0.12246 C -0.00286 0.1213 -0.00234 0.12014 -0.00195 0.11876 C -0.00143 0.11737 -0.00117 0.11551 -0.00065 0.11413 C 0.00026 0.11158 0.00209 0.10672 0.00209 0.10672 C 0.00183 0.10487 0.00143 0.10278 0.00143 0.10093 C 0.00143 0.09769 0.00143 0.09422 0.00209 0.09121 C 0.00287 0.08774 0.00938 0.08774 0.00951 0.08751 C 0.00925 0.08357 0.00951 0.0794 0.00886 0.0757 C 0.0086 0.07431 0.00729 0.07431 0.00677 0.07315 C 0.00638 0.07223 0.00651 0.07061 0.00612 0.06968 C 0.00573 0.06829 0.00521 0.06713 0.00482 0.06598 C 0.00456 0.06482 0.00456 0.0632 0.00417 0.06227 C -0.00273 0.05024 0.00469 0.06876 -4.58333E-6 0.05626 C 0.00026 0.05325 -0.00013 0.04954 0.00078 0.04676 C 0.00117 0.04538 0.00248 0.04561 0.00339 0.04561 C 0.00703 0.04491 0.01068 0.04468 0.0142 0.04445 C 0.01472 0.04306 0.0155 0.04213 0.01563 0.04075 C 0.01576 0.03913 0.01563 0.03704 0.01498 0.03588 C 0.01263 0.03241 0.00183 0.03241 0.00143 0.03241 C 0.00078 0.03149 -4.58333E-6 0.03079 -0.00065 0.02987 C -0.00208 0.02778 -0.00299 0.0257 -0.00403 0.02269 C -0.00455 0.02107 -0.00495 0.01945 -0.00534 0.01783 C -0.00508 0.01505 -0.00599 0.00741 -0.0026 0.00834 C -0.00182 0.00857 -0.0013 0.00996 -0.00065 0.01065 C -0.00013 0.01065 0.00469 0.01019 0.00417 0.00602 C 0.00391 0.00463 0.00274 0.00533 0.00209 0.00463 C 0.00196 0.0044 0.00039 0.0007 -4.58333E-6 7.77778E-6 Z " pathEditMode="relative" ptsTypes="AAAAAAAAAAAAAAAAAAAAAAAAAAAAAAAAAAAAAAAAAAAAAAAAAAAAAAAAAAAAAAAAAAAAAAAAAAAAAAAAAAAAAAAAAAAAAAAAAAAAAAAAAAAAAAAAAAAAAAAAAAAAAAAAAAAAAAAAAAAAAAAAAAAAAAAAAAAAAAAAAAAAAAAAAAAAA">
                                      <p:cBhvr>
                                        <p:cTn id="14" dur="2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90448" cy="1325563"/>
          </a:xfrm>
        </p:spPr>
        <p:txBody>
          <a:bodyPr rtlCol="0">
            <a:normAutofit/>
          </a:bodyPr>
          <a:lstStyle/>
          <a:p>
            <a:pPr rtl="0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КАДРОВОЕ ОБЕСПЕЧЕНИЕ СТАНЦИЙ (ОТДЕЛЕНИЙ) СКОРОЙ МЕДИЦИНСКОЙ ПОМОЩИ*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3928"/>
            <a:ext cx="936104" cy="707956"/>
          </a:xfrm>
          <a:prstGeom prst="rect">
            <a:avLst/>
          </a:prstGeom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136640632"/>
              </p:ext>
            </p:extLst>
          </p:nvPr>
        </p:nvGraphicFramePr>
        <p:xfrm>
          <a:off x="767408" y="1690687"/>
          <a:ext cx="10873208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91344" y="6309320"/>
            <a:ext cx="17908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 Narrow" panose="020B0606020202030204" pitchFamily="34" charset="0"/>
              </a:rPr>
              <a:t>*физические лица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001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ОСНАЩЕНИЕ СТАНЦИЙ (ОТДЕЛЕНИЙ) АВТОМОБИЛЯМИ  СКОРОЙ МЕДИЦИНСКОЙ ПОМОЩИ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3928"/>
            <a:ext cx="936104" cy="707956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625869" y="3975394"/>
            <a:ext cx="62703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класса 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«В» </a:t>
            </a:r>
            <a:r>
              <a:rPr lang="ru-RU" alt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en-US" alt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8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ед.</a:t>
            </a:r>
            <a:endParaRPr lang="ru-RU" altLang="ru-RU" sz="24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625869" y="4709645"/>
            <a:ext cx="56222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класса </a:t>
            </a:r>
            <a:r>
              <a:rPr lang="ru-RU" alt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А» </a:t>
            </a:r>
            <a:r>
              <a:rPr lang="en-US" alt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ru-RU" sz="28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ед.</a:t>
            </a:r>
            <a:endParaRPr lang="ru-RU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68052" y="1842081"/>
            <a:ext cx="678007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2021 г.</a:t>
            </a: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(11 месяцев) всего </a:t>
            </a:r>
            <a:r>
              <a:rPr 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</a:t>
            </a:r>
            <a:r>
              <a:rPr lang="ru-RU" sz="28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единиц</a:t>
            </a:r>
          </a:p>
          <a:p>
            <a:pPr>
              <a:defRPr/>
            </a:pPr>
            <a:r>
              <a:rPr lang="ru-RU" alt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автомобилей скорой </a:t>
            </a:r>
            <a:r>
              <a:rPr lang="ru-RU" alt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медицинской </a:t>
            </a:r>
            <a:r>
              <a:rPr lang="ru-RU" alt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помощи,</a:t>
            </a:r>
          </a:p>
          <a:p>
            <a:pPr>
              <a:defRPr/>
            </a:pPr>
            <a:r>
              <a:rPr lang="ru-RU" alt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них:</a:t>
            </a:r>
            <a:endParaRPr lang="ru-RU" altLang="ru-RU" sz="2400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813" y="4710465"/>
            <a:ext cx="778735" cy="51915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74" y="3772830"/>
            <a:ext cx="936815" cy="936815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625868" y="3306707"/>
            <a:ext cx="65583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класса «С» </a:t>
            </a:r>
            <a:r>
              <a:rPr lang="ru-RU" alt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r>
              <a:rPr lang="ru-RU" sz="28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ед.</a:t>
            </a:r>
            <a:endParaRPr lang="ru-RU" altLang="ru-RU" sz="24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813" y="3146373"/>
            <a:ext cx="773173" cy="7731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21295" y="1893430"/>
            <a:ext cx="5544616" cy="4163927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96074" y="5614331"/>
            <a:ext cx="696807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Норматив оснащения </a:t>
            </a:r>
            <a:r>
              <a:rPr lang="ru-RU" sz="1400" dirty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учреждений здравоохранения санитарным автотранспортом </a:t>
            </a:r>
            <a:r>
              <a:rPr lang="ru-RU" sz="1400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– </a:t>
            </a:r>
          </a:p>
          <a:p>
            <a:pPr>
              <a:defRPr/>
            </a:pPr>
            <a:r>
              <a:rPr lang="ru-RU" sz="1400" b="1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1 санитарный </a:t>
            </a:r>
            <a:r>
              <a:rPr lang="ru-RU" sz="1400" b="1" dirty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автомобиль </a:t>
            </a:r>
            <a:r>
              <a:rPr lang="ru-RU" sz="1400" dirty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с носилками </a:t>
            </a:r>
            <a:r>
              <a:rPr lang="ru-RU" sz="1400" b="1" dirty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на каждые 10000 человек городского и сельского </a:t>
            </a:r>
            <a:r>
              <a:rPr lang="ru-RU" sz="1400" b="1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населения </a:t>
            </a:r>
            <a:r>
              <a:rPr lang="ru-RU" sz="1400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(приказ Минздрава СССР </a:t>
            </a:r>
            <a:r>
              <a:rPr lang="ru-RU" sz="1400" dirty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от 25 марта 1976 года №</a:t>
            </a:r>
            <a:r>
              <a:rPr lang="ru-RU" sz="1400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300, на </a:t>
            </a:r>
            <a:r>
              <a:rPr lang="ru-RU" sz="1400" dirty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основании </a:t>
            </a:r>
            <a:r>
              <a:rPr lang="ru-RU" sz="1400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постановления </a:t>
            </a:r>
            <a:r>
              <a:rPr lang="ru-RU" sz="1400" dirty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Правительства Российской Федерации от 13.06.2020 N </a:t>
            </a:r>
            <a:r>
              <a:rPr lang="ru-RU" sz="1400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857 с 25.06.2020 утратил силу)</a:t>
            </a:r>
            <a:endParaRPr lang="ru-RU" sz="14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19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ru-RU" sz="2800" kern="100" spc="-68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ГОСУДАРСТВЕННО-ЧАСТНОЕ ПАРТНЕРСТВО В СЛУЖБЕ СКОРОЙ МЕДИЦИНСКОЙ ПОМОЩИ (АУТСОРСИНГ)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3928"/>
            <a:ext cx="936104" cy="707956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263352" y="2177358"/>
            <a:ext cx="3168352" cy="3710367"/>
            <a:chOff x="6528048" y="1690136"/>
            <a:chExt cx="3168352" cy="3710367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528048" y="3523066"/>
              <a:ext cx="3168352" cy="18774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ru-RU" sz="4400" b="1" kern="0" dirty="0" smtClean="0">
                  <a:latin typeface="Arial Narrow" panose="020B0606020202030204" pitchFamily="34" charset="0"/>
                </a:rPr>
                <a:t>2</a:t>
              </a:r>
              <a:r>
                <a:rPr lang="ru-RU" b="1" kern="0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Arial Narrow" panose="020B0606020202030204" pitchFamily="34" charset="0"/>
                </a:rPr>
                <a:t> </a:t>
              </a:r>
            </a:p>
            <a:p>
              <a:pPr lvl="0" algn="ctr">
                <a:defRPr/>
              </a:pPr>
              <a:r>
                <a:rPr lang="ru-RU" kern="0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Arial Narrow" panose="020B0606020202030204" pitchFamily="34" charset="0"/>
                </a:rPr>
                <a:t>станции скорой медицинской помощи</a:t>
              </a:r>
            </a:p>
            <a:p>
              <a:pPr lvl="0" algn="ctr">
                <a:defRPr/>
              </a:pPr>
              <a:r>
                <a:rPr lang="ru-RU" kern="0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Arial Narrow" panose="020B0606020202030204" pitchFamily="34" charset="0"/>
                </a:rPr>
                <a:t>г. Нижневартовск</a:t>
              </a:r>
            </a:p>
            <a:p>
              <a:pPr lvl="0" algn="ctr">
                <a:defRPr/>
              </a:pPr>
              <a:r>
                <a:rPr lang="ru-RU" kern="0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Arial Narrow" panose="020B0606020202030204" pitchFamily="34" charset="0"/>
                </a:rPr>
                <a:t>г. Нефтеюганск</a:t>
              </a:r>
              <a:endParaRPr lang="ru-RU" kern="0" dirty="0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8562" y="1690136"/>
              <a:ext cx="1247325" cy="1247325"/>
            </a:xfrm>
            <a:prstGeom prst="rect">
              <a:avLst/>
            </a:prstGeom>
          </p:spPr>
        </p:pic>
        <p:pic>
          <p:nvPicPr>
            <p:cNvPr id="10" name="Picture 6" descr="C:\Users\Ulyanov\Desktop\Desktop.png"/>
            <p:cNvPicPr>
              <a:picLocks noChangeAspect="1" noChangeArrowheads="1"/>
            </p:cNvPicPr>
            <p:nvPr/>
          </p:nvPicPr>
          <p:blipFill>
            <a:blip r:embed="rId5" cstate="print"/>
            <a:srcRect l="14382" t="18653" r="15194" b="15008"/>
            <a:stretch>
              <a:fillRect/>
            </a:stretch>
          </p:blipFill>
          <p:spPr bwMode="auto">
            <a:xfrm flipH="1">
              <a:off x="7751823" y="2937461"/>
              <a:ext cx="526523" cy="363679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" name="Picture 6" descr="C:\Users\Ulyanov\Desktop\Desktop.png"/>
            <p:cNvPicPr>
              <a:picLocks noChangeAspect="1" noChangeArrowheads="1"/>
            </p:cNvPicPr>
            <p:nvPr/>
          </p:nvPicPr>
          <p:blipFill>
            <a:blip r:embed="rId5" cstate="print"/>
            <a:srcRect l="14382" t="18653" r="15194" b="15008"/>
            <a:stretch>
              <a:fillRect/>
            </a:stretch>
          </p:blipFill>
          <p:spPr bwMode="auto">
            <a:xfrm flipH="1">
              <a:off x="8278345" y="2937461"/>
              <a:ext cx="526523" cy="363679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Picture 6" descr="C:\Users\Ulyanov\Desktop\Desktop.png"/>
            <p:cNvPicPr>
              <a:picLocks noChangeAspect="1" noChangeArrowheads="1"/>
            </p:cNvPicPr>
            <p:nvPr/>
          </p:nvPicPr>
          <p:blipFill>
            <a:blip r:embed="rId5" cstate="print"/>
            <a:srcRect l="14382" t="18653" r="15194" b="15008"/>
            <a:stretch>
              <a:fillRect/>
            </a:stretch>
          </p:blipFill>
          <p:spPr bwMode="auto">
            <a:xfrm flipH="1">
              <a:off x="7225300" y="2937461"/>
              <a:ext cx="526523" cy="363679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5" name="Группа 14"/>
          <p:cNvGrpSpPr/>
          <p:nvPr/>
        </p:nvGrpSpPr>
        <p:grpSpPr>
          <a:xfrm>
            <a:off x="8621313" y="2275451"/>
            <a:ext cx="3339338" cy="3889272"/>
            <a:chOff x="335360" y="1963480"/>
            <a:chExt cx="3339338" cy="3889272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0204" y="1963480"/>
              <a:ext cx="1040210" cy="1040210"/>
            </a:xfrm>
            <a:prstGeom prst="rect">
              <a:avLst/>
            </a:prstGeom>
          </p:spPr>
        </p:pic>
        <p:sp>
          <p:nvSpPr>
            <p:cNvPr id="18" name="Прямоугольник 17"/>
            <p:cNvSpPr/>
            <p:nvPr/>
          </p:nvSpPr>
          <p:spPr>
            <a:xfrm>
              <a:off x="335360" y="3698316"/>
              <a:ext cx="3339338" cy="21544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ru-RU" sz="4400" b="1" kern="0" dirty="0" smtClean="0">
                  <a:latin typeface="Arial Narrow" panose="020B0606020202030204" pitchFamily="34" charset="0"/>
                  <a:cs typeface="Arial" panose="020B0604020202020204" pitchFamily="34" charset="0"/>
                </a:rPr>
                <a:t>3 </a:t>
              </a:r>
              <a:endParaRPr lang="ru-RU" sz="4400" b="1" kern="0" dirty="0" smtClean="0">
                <a:latin typeface="Arial Narrow" panose="020B0606020202030204" pitchFamily="34" charset="0"/>
                <a:cs typeface="Arial" panose="020B0604020202020204" pitchFamily="34" charset="0"/>
              </a:endParaRPr>
            </a:p>
            <a:p>
              <a:pPr lvl="0" algn="ctr">
                <a:defRPr/>
              </a:pPr>
              <a:r>
                <a:rPr lang="ru-RU" kern="0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отделения скорой медицинской помощи</a:t>
              </a:r>
            </a:p>
            <a:p>
              <a:pPr lvl="0" algn="ctr">
                <a:defRPr/>
              </a:pPr>
              <a:r>
                <a:rPr lang="ru-RU" kern="0" dirty="0" err="1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п.г.т</a:t>
              </a:r>
              <a:r>
                <a:rPr lang="ru-RU" kern="0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. </a:t>
              </a:r>
              <a:r>
                <a:rPr lang="ru-RU" kern="0" dirty="0" err="1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Лянтор</a:t>
              </a:r>
              <a:endParaRPr lang="ru-RU" kern="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cs typeface="Arial" panose="020B0604020202020204" pitchFamily="34" charset="0"/>
              </a:endParaRPr>
            </a:p>
            <a:p>
              <a:pPr lvl="0" algn="ctr">
                <a:defRPr/>
              </a:pPr>
              <a:r>
                <a:rPr lang="ru-RU" kern="0" dirty="0" err="1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п.г.т</a:t>
              </a:r>
              <a:r>
                <a:rPr lang="ru-RU" kern="0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. </a:t>
              </a:r>
              <a:r>
                <a:rPr lang="ru-RU" kern="0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Федоровский</a:t>
              </a:r>
            </a:p>
            <a:p>
              <a:pPr lvl="0" algn="ctr">
                <a:defRPr/>
              </a:pPr>
              <a:r>
                <a:rPr lang="ru-RU" kern="0" dirty="0" err="1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п.г.т</a:t>
              </a:r>
              <a:r>
                <a:rPr lang="ru-RU" kern="0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. </a:t>
              </a:r>
              <a:r>
                <a:rPr lang="ru-RU" kern="0" dirty="0" err="1" smtClean="0">
                  <a:solidFill>
                    <a:prstClr val="black">
                      <a:lumMod val="95000"/>
                      <a:lumOff val="5000"/>
                    </a:prstClr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Пойковский</a:t>
              </a:r>
              <a:endParaRPr lang="ru-RU" kern="0" dirty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2106" y="3112712"/>
              <a:ext cx="445845" cy="367560"/>
            </a:xfrm>
            <a:prstGeom prst="rect">
              <a:avLst/>
            </a:prstGeom>
          </p:spPr>
        </p:pic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0327" y="3108238"/>
              <a:ext cx="445845" cy="367560"/>
            </a:xfrm>
            <a:prstGeom prst="rect">
              <a:avLst/>
            </a:prstGeom>
          </p:spPr>
        </p:pic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7282" y="3112712"/>
              <a:ext cx="445845" cy="367560"/>
            </a:xfrm>
            <a:prstGeom prst="rect">
              <a:avLst/>
            </a:prstGeom>
          </p:spPr>
        </p:pic>
      </p:grpSp>
      <p:sp>
        <p:nvSpPr>
          <p:cNvPr id="22" name="Прямоугольник 21"/>
          <p:cNvSpPr/>
          <p:nvPr/>
        </p:nvSpPr>
        <p:spPr>
          <a:xfrm>
            <a:off x="4461557" y="3603103"/>
            <a:ext cx="29915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 Narrow" panose="020B0606020202030204" pitchFamily="34" charset="0"/>
                <a:cs typeface="Arial" panose="020B0604020202020204" pitchFamily="34" charset="0"/>
              </a:rPr>
              <a:t>Используют </a:t>
            </a:r>
            <a:r>
              <a:rPr lang="ru-RU" dirty="0">
                <a:latin typeface="Arial Narrow" panose="020B0606020202030204" pitchFamily="34" charset="0"/>
                <a:cs typeface="Arial" panose="020B0604020202020204" pitchFamily="34" charset="0"/>
              </a:rPr>
              <a:t>услуги аутсорсинга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948" y="1804943"/>
            <a:ext cx="1875511" cy="1875511"/>
          </a:xfrm>
          <a:prstGeom prst="rect">
            <a:avLst/>
          </a:prstGeom>
        </p:spPr>
      </p:pic>
      <p:cxnSp>
        <p:nvCxnSpPr>
          <p:cNvPr id="24" name="Прямая со стрелкой 23"/>
          <p:cNvCxnSpPr>
            <a:stCxn id="22" idx="1"/>
            <a:endCxn id="8" idx="0"/>
          </p:cNvCxnSpPr>
          <p:nvPr/>
        </p:nvCxnSpPr>
        <p:spPr>
          <a:xfrm flipH="1">
            <a:off x="1847528" y="3787769"/>
            <a:ext cx="2614029" cy="222519"/>
          </a:xfrm>
          <a:prstGeom prst="straightConnector1">
            <a:avLst/>
          </a:prstGeom>
          <a:ln>
            <a:prstDash val="sysDash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22" idx="3"/>
            <a:endCxn id="18" idx="0"/>
          </p:cNvCxnSpPr>
          <p:nvPr/>
        </p:nvCxnSpPr>
        <p:spPr>
          <a:xfrm>
            <a:off x="7453082" y="3787769"/>
            <a:ext cx="2837900" cy="222518"/>
          </a:xfrm>
          <a:prstGeom prst="straightConnector1">
            <a:avLst/>
          </a:prstGeom>
          <a:ln>
            <a:prstDash val="sysDash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4700691" y="4176027"/>
            <a:ext cx="29612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 Narrow" panose="020B0606020202030204" pitchFamily="34" charset="0"/>
                <a:cs typeface="Arial" panose="020B0604020202020204" pitchFamily="34" charset="0"/>
              </a:rPr>
              <a:t>Передача </a:t>
            </a:r>
            <a:r>
              <a:rPr lang="ru-RU" dirty="0">
                <a:latin typeface="Arial Narrow" panose="020B0606020202030204" pitchFamily="34" charset="0"/>
                <a:cs typeface="Arial" panose="020B0604020202020204" pitchFamily="34" charset="0"/>
              </a:rPr>
              <a:t>функции по управлению транспортом сторонней организации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361130" y="5302949"/>
            <a:ext cx="14622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Arial Narrow" panose="020B0606020202030204" pitchFamily="34" charset="0"/>
                <a:cs typeface="Arial" panose="020B0604020202020204" pitchFamily="34" charset="0"/>
              </a:rPr>
              <a:t>Транспортный</a:t>
            </a:r>
          </a:p>
          <a:p>
            <a:pPr algn="ctr"/>
            <a:r>
              <a:rPr lang="ru-RU" dirty="0" smtClean="0">
                <a:latin typeface="Arial Narrow" panose="020B0606020202030204" pitchFamily="34" charset="0"/>
                <a:cs typeface="Arial" panose="020B0604020202020204" pitchFamily="34" charset="0"/>
              </a:rPr>
              <a:t>аутсорсинг</a:t>
            </a:r>
            <a:endParaRPr lang="ru-RU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3341321" y="77826"/>
            <a:ext cx="8307753" cy="1026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8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СРОКИ ЭКСПЛУАТАЦИИ АВТОМОБИЛЕЙ СКОРОЙ МЕДИЦИНСКОЙ ПОМОЩИ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3928"/>
            <a:ext cx="936104" cy="707956"/>
          </a:xfrm>
          <a:prstGeom prst="rect">
            <a:avLst/>
          </a:prstGeom>
        </p:spPr>
      </p:pic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671637"/>
              </p:ext>
            </p:extLst>
          </p:nvPr>
        </p:nvGraphicFramePr>
        <p:xfrm>
          <a:off x="635535" y="1994482"/>
          <a:ext cx="8064895" cy="4677083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30369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155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841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126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400" b="0" dirty="0">
                          <a:effectLst/>
                          <a:latin typeface="Arial Narrow" panose="020B0606020202030204" pitchFamily="34" charset="0"/>
                        </a:rPr>
                        <a:t>Показатели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400" b="0" dirty="0" smtClean="0">
                          <a:effectLst/>
                          <a:latin typeface="Arial Narrow" panose="020B0606020202030204" pitchFamily="34" charset="0"/>
                        </a:rPr>
                        <a:t>2019 г.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400" b="0" dirty="0" smtClean="0">
                          <a:effectLst/>
                          <a:latin typeface="Arial Narrow" panose="020B0606020202030204" pitchFamily="34" charset="0"/>
                        </a:rPr>
                        <a:t>2020 г.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400" b="0" dirty="0" smtClean="0">
                          <a:effectLst/>
                          <a:latin typeface="Arial Narrow" panose="020B0606020202030204" pitchFamily="34" charset="0"/>
                        </a:rPr>
                        <a:t>2021 г. 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400" b="0" dirty="0" smtClean="0">
                          <a:effectLst/>
                          <a:latin typeface="Arial Narrow" panose="020B0606020202030204" pitchFamily="34" charset="0"/>
                        </a:rPr>
                        <a:t>11 месяцев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39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400" b="0" dirty="0">
                          <a:effectLst/>
                          <a:latin typeface="Arial Narrow" panose="020B0606020202030204" pitchFamily="34" charset="0"/>
                        </a:rPr>
                        <a:t>АСМП всего, из них </a:t>
                      </a:r>
                      <a:endParaRPr lang="ru-RU" sz="2400" b="0" dirty="0" smtClean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400" b="0" dirty="0" smtClean="0">
                          <a:effectLst/>
                          <a:latin typeface="Arial Narrow" panose="020B0606020202030204" pitchFamily="34" charset="0"/>
                        </a:rPr>
                        <a:t>со </a:t>
                      </a:r>
                      <a:r>
                        <a:rPr lang="ru-RU" sz="2400" b="0" dirty="0">
                          <a:effectLst/>
                          <a:latin typeface="Arial Narrow" panose="020B0606020202030204" pitchFamily="34" charset="0"/>
                        </a:rPr>
                        <a:t>сроком эксплуатации: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400" b="0" dirty="0">
                          <a:effectLst/>
                          <a:latin typeface="Arial Narrow" panose="020B0606020202030204" pitchFamily="34" charset="0"/>
                        </a:rPr>
                        <a:t>274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400" b="0" dirty="0" smtClean="0">
                          <a:effectLst/>
                          <a:latin typeface="Arial Narrow" panose="020B0606020202030204" pitchFamily="34" charset="0"/>
                        </a:rPr>
                        <a:t>260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43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126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400" b="0" dirty="0">
                          <a:effectLst/>
                          <a:latin typeface="Arial Narrow" panose="020B0606020202030204" pitchFamily="34" charset="0"/>
                        </a:rPr>
                        <a:t>до 3 лет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400" b="0" dirty="0" smtClean="0">
                          <a:effectLst/>
                          <a:latin typeface="Arial Narrow" panose="020B0606020202030204" pitchFamily="34" charset="0"/>
                        </a:rPr>
                        <a:t>196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400" b="0" dirty="0" smtClean="0">
                          <a:effectLst/>
                          <a:latin typeface="Arial Narrow" panose="020B0606020202030204" pitchFamily="34" charset="0"/>
                        </a:rPr>
                        <a:t>178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73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126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400" b="0" dirty="0">
                          <a:effectLst/>
                          <a:latin typeface="Arial Narrow" panose="020B0606020202030204" pitchFamily="34" charset="0"/>
                        </a:rPr>
                        <a:t>от 3 до 5 лет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400" b="0" dirty="0" smtClean="0">
                          <a:effectLst/>
                          <a:latin typeface="Arial Narrow" panose="020B0606020202030204" pitchFamily="34" charset="0"/>
                        </a:rPr>
                        <a:t>23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400" b="0" dirty="0" smtClean="0">
                          <a:effectLst/>
                          <a:latin typeface="Arial Narrow" panose="020B0606020202030204" pitchFamily="34" charset="0"/>
                        </a:rPr>
                        <a:t>42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40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126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400" b="0" dirty="0">
                          <a:effectLst/>
                          <a:latin typeface="Arial Narrow" panose="020B0606020202030204" pitchFamily="34" charset="0"/>
                        </a:rPr>
                        <a:t>свыше </a:t>
                      </a:r>
                      <a:r>
                        <a:rPr lang="ru-RU" sz="2400" b="0" dirty="0" smtClean="0">
                          <a:effectLst/>
                          <a:latin typeface="Arial Narrow" panose="020B0606020202030204" pitchFamily="34" charset="0"/>
                        </a:rPr>
                        <a:t>5 </a:t>
                      </a:r>
                      <a:r>
                        <a:rPr lang="ru-RU" sz="2400" b="0" dirty="0">
                          <a:effectLst/>
                          <a:latin typeface="Arial Narrow" panose="020B0606020202030204" pitchFamily="34" charset="0"/>
                        </a:rPr>
                        <a:t>лет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400" b="0" dirty="0" smtClean="0">
                          <a:effectLst/>
                          <a:latin typeface="Arial Narrow" panose="020B0606020202030204" pitchFamily="34" charset="0"/>
                        </a:rPr>
                        <a:t>55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400" b="0" dirty="0" smtClean="0">
                          <a:effectLst/>
                          <a:latin typeface="Arial Narrow" panose="020B0606020202030204" pitchFamily="34" charset="0"/>
                        </a:rPr>
                        <a:t>40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+mn-cs"/>
                        </a:rPr>
                        <a:t>30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126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удельный вес АСМП 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свыше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 5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лет 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20,1%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15,4%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,4%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964178" y="2151437"/>
            <a:ext cx="2956441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В 2021 году удельный вес АСМП со </a:t>
            </a:r>
            <a:r>
              <a:rPr lang="ru-RU" altLang="ru-RU" dirty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сроком эксплуатации </a:t>
            </a:r>
            <a:endParaRPr lang="ru-RU" altLang="ru-RU" dirty="0" smtClean="0">
              <a:solidFill>
                <a:srgbClr val="00000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r>
              <a:rPr lang="ru-RU" altLang="ru-RU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более 5 </a:t>
            </a:r>
            <a:r>
              <a:rPr lang="ru-RU" altLang="ru-RU" dirty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лет </a:t>
            </a:r>
            <a:r>
              <a:rPr lang="ru-RU" altLang="ru-RU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составил:</a:t>
            </a:r>
          </a:p>
          <a:p>
            <a:endParaRPr lang="ru-RU" altLang="ru-RU" b="1" dirty="0" smtClean="0">
              <a:solidFill>
                <a:srgbClr val="00000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r>
              <a:rPr lang="ru-RU" altLang="ru-RU" sz="2800" b="1" dirty="0" smtClean="0">
                <a:solidFill>
                  <a:srgbClr val="00B05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12,4</a:t>
            </a:r>
            <a:r>
              <a:rPr lang="ru-RU" altLang="ru-RU" sz="2800" b="1" dirty="0">
                <a:solidFill>
                  <a:srgbClr val="00B05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% </a:t>
            </a:r>
            <a:r>
              <a:rPr lang="ru-RU" altLang="ru-RU" b="1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по ХМАО-Югре</a:t>
            </a:r>
            <a:endParaRPr lang="ru-RU" altLang="ru-RU" sz="2800" b="1" dirty="0" smtClean="0">
              <a:solidFill>
                <a:srgbClr val="FF000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endParaRPr lang="ru-RU" altLang="ru-RU" b="1" dirty="0" smtClean="0">
              <a:solidFill>
                <a:srgbClr val="00000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r>
              <a:rPr lang="ru-RU" altLang="ru-RU" sz="2800" b="1" dirty="0" smtClean="0">
                <a:solidFill>
                  <a:srgbClr val="FF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28</a:t>
            </a:r>
            <a:r>
              <a:rPr lang="ru-RU" altLang="ru-RU" sz="2800" b="1" dirty="0">
                <a:solidFill>
                  <a:srgbClr val="FF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% </a:t>
            </a:r>
            <a:r>
              <a:rPr lang="ru-RU" altLang="ru-RU" b="1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по </a:t>
            </a:r>
            <a:r>
              <a:rPr lang="ru-RU" altLang="ru-RU" b="1" dirty="0" err="1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УрФО</a:t>
            </a:r>
            <a:r>
              <a:rPr lang="ru-RU" altLang="ru-RU" b="1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altLang="ru-RU" b="1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(за 6 мес. 2021 года)</a:t>
            </a:r>
            <a:endParaRPr lang="ru-RU" sz="2800" b="1" dirty="0">
              <a:latin typeface="Arial Narrow" panose="020B0606020202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904312" y="1988840"/>
            <a:ext cx="2956441" cy="277869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045723" y="5848779"/>
            <a:ext cx="2673617" cy="58477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 Narrow" panose="020B0606020202030204" pitchFamily="34" charset="0"/>
              </a:rPr>
              <a:t>-38,3% </a:t>
            </a:r>
            <a:r>
              <a:rPr lang="ru-RU" sz="2400" dirty="0" smtClean="0">
                <a:latin typeface="Arial Narrow" panose="020B0606020202030204" pitchFamily="34" charset="0"/>
              </a:rPr>
              <a:t>за три года</a:t>
            </a:r>
            <a:endParaRPr lang="ru-RU" sz="2400" dirty="0">
              <a:latin typeface="Arial Narrow" panose="020B0606020202030204" pitchFamily="34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8700429" y="5992796"/>
            <a:ext cx="345293" cy="296743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13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3"/>
          <a:srcRect l="25785" t="21651" r="18106" b="11151"/>
          <a:stretch/>
        </p:blipFill>
        <p:spPr>
          <a:xfrm>
            <a:off x="6685039" y="1988840"/>
            <a:ext cx="5506961" cy="366011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ru-RU" sz="2800" smtClean="0">
                <a:latin typeface="Arial" panose="020B0604020202020204" pitchFamily="34" charset="0"/>
                <a:cs typeface="Arial" panose="020B0604020202020204" pitchFamily="34" charset="0"/>
              </a:rPr>
              <a:t>СРЕДНЕСУТОЧНОЕ КОЛИЧЕСТВО ВЫЕЗДНЫХ БРИГАД СКОРОЙ МЕДИЦИНСКОЙ ПОМОЩИ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3928"/>
            <a:ext cx="936104" cy="707956"/>
          </a:xfrm>
          <a:prstGeom prst="rect">
            <a:avLst/>
          </a:prstGeom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915474426"/>
              </p:ext>
            </p:extLst>
          </p:nvPr>
        </p:nvGraphicFramePr>
        <p:xfrm>
          <a:off x="191344" y="1916832"/>
          <a:ext cx="7560840" cy="4381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375920" y="1709095"/>
            <a:ext cx="51125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Narrow" panose="020B0606020202030204" pitchFamily="34" charset="0"/>
              </a:rPr>
              <a:t>В 2021 году максимальное среднесуточное количество бригад СМП,</a:t>
            </a:r>
            <a:r>
              <a:rPr lang="ru-RU" sz="2000" dirty="0">
                <a:latin typeface="Arial Narrow" panose="020B0606020202030204" pitchFamily="34" charset="0"/>
              </a:rPr>
              <a:t> </a:t>
            </a:r>
            <a:r>
              <a:rPr lang="ru-RU" sz="2000" dirty="0" smtClean="0">
                <a:latin typeface="Arial Narrow" panose="020B0606020202030204" pitchFamily="34" charset="0"/>
              </a:rPr>
              <a:t>в периоды </a:t>
            </a:r>
            <a:r>
              <a:rPr lang="ru-RU" sz="2000" dirty="0">
                <a:latin typeface="Arial Narrow" panose="020B0606020202030204" pitchFamily="34" charset="0"/>
              </a:rPr>
              <a:t>эпидемического роста </a:t>
            </a:r>
            <a:r>
              <a:rPr lang="ru-RU" sz="2000" dirty="0" smtClean="0">
                <a:latin typeface="Arial Narrow" panose="020B0606020202030204" pitchFamily="34" charset="0"/>
              </a:rPr>
              <a:t>заболеваемости достигало </a:t>
            </a:r>
            <a:r>
              <a:rPr lang="ru-RU" sz="2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до </a:t>
            </a:r>
            <a:r>
              <a:rPr lang="en-US" sz="2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152 </a:t>
            </a:r>
            <a:r>
              <a:rPr lang="ru-RU" sz="2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бригад</a:t>
            </a:r>
            <a:r>
              <a:rPr lang="en-US" sz="2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en-US" sz="2000" dirty="0" smtClean="0">
                <a:latin typeface="Arial Narrow" panose="020B0606020202030204" pitchFamily="34" charset="0"/>
              </a:rPr>
              <a:t>(</a:t>
            </a:r>
            <a:r>
              <a:rPr lang="ru-RU" sz="2000" dirty="0" smtClean="0">
                <a:latin typeface="Arial Narrow" panose="020B0606020202030204" pitchFamily="34" charset="0"/>
              </a:rPr>
              <a:t>в 2020 до 170 бригад</a:t>
            </a:r>
            <a:r>
              <a:rPr lang="en-US" sz="2000" dirty="0" smtClean="0">
                <a:latin typeface="Arial Narrow" panose="020B0606020202030204" pitchFamily="34" charset="0"/>
              </a:rPr>
              <a:t>)</a:t>
            </a:r>
            <a:r>
              <a:rPr lang="ru-RU" sz="2000" dirty="0" smtClean="0">
                <a:latin typeface="Arial Narrow" panose="020B0606020202030204" pitchFamily="34" charset="0"/>
              </a:rPr>
              <a:t> 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75920" y="5445224"/>
            <a:ext cx="677062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Narrow" panose="020B0606020202030204" pitchFamily="34" charset="0"/>
              </a:rPr>
              <a:t>Рекомендованный норматив спец бригад*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1 бригада на каждые 100 тыс. чел </a:t>
            </a:r>
          </a:p>
          <a:p>
            <a:endParaRPr lang="ru-RU" sz="1200" dirty="0" smtClean="0">
              <a:latin typeface="Arial Narrow" panose="020B0606020202030204" pitchFamily="34" charset="0"/>
            </a:endParaRPr>
          </a:p>
          <a:p>
            <a:r>
              <a:rPr lang="ru-RU" sz="1200" dirty="0" smtClean="0">
                <a:latin typeface="Arial Narrow" panose="020B0606020202030204" pitchFamily="34" charset="0"/>
              </a:rPr>
              <a:t>*приказа Минздрава России </a:t>
            </a:r>
            <a:r>
              <a:rPr lang="ru-RU" sz="1200" dirty="0">
                <a:latin typeface="Arial Narrow" panose="020B0606020202030204" pitchFamily="34" charset="0"/>
              </a:rPr>
              <a:t>от 20 </a:t>
            </a:r>
            <a:r>
              <a:rPr lang="ru-RU" sz="1200" dirty="0" smtClean="0">
                <a:latin typeface="Arial Narrow" panose="020B0606020202030204" pitchFamily="34" charset="0"/>
              </a:rPr>
              <a:t>апреля </a:t>
            </a:r>
            <a:r>
              <a:rPr lang="ru-RU" sz="1200" dirty="0">
                <a:latin typeface="Arial Narrow" panose="020B0606020202030204" pitchFamily="34" charset="0"/>
              </a:rPr>
              <a:t>2018 г. N 182 «Об утверждении методических рекомендаций о применении нормативов и норм ресурсной обеспеченности населения в сфере </a:t>
            </a:r>
            <a:r>
              <a:rPr lang="ru-RU" sz="1200" dirty="0" smtClean="0">
                <a:latin typeface="Arial Narrow" panose="020B0606020202030204" pitchFamily="34" charset="0"/>
              </a:rPr>
              <a:t>здравоохранения»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7100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90448" cy="1325563"/>
          </a:xfrm>
        </p:spPr>
        <p:txBody>
          <a:bodyPr rtlCol="0">
            <a:normAutofit/>
          </a:bodyPr>
          <a:lstStyle/>
          <a:p>
            <a:pPr rtl="0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ОБЪЕМ И СТРУКТУРА ВЫЗВОВ СКОРОЙ МЕДИЦИНСКОЙ ПОМОЩИ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3928"/>
            <a:ext cx="936104" cy="707956"/>
          </a:xfrm>
          <a:prstGeom prst="rect">
            <a:avLst/>
          </a:prstGeom>
        </p:spPr>
      </p:pic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675813287"/>
              </p:ext>
            </p:extLst>
          </p:nvPr>
        </p:nvGraphicFramePr>
        <p:xfrm>
          <a:off x="47328" y="1844824"/>
          <a:ext cx="6039896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399590" y="2276872"/>
            <a:ext cx="93610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+3,3% </a:t>
            </a:r>
          </a:p>
          <a:p>
            <a:r>
              <a:rPr lang="ru-RU" altLang="ru-RU" dirty="0" smtClean="0">
                <a:latin typeface="Arial Narrow" panose="020B0606020202030204" pitchFamily="34" charset="0"/>
              </a:rPr>
              <a:t>к 2020 г.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399590" y="3969060"/>
            <a:ext cx="93610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+1,4% </a:t>
            </a:r>
          </a:p>
          <a:p>
            <a:r>
              <a:rPr lang="ru-RU" altLang="ru-RU" dirty="0" smtClean="0">
                <a:latin typeface="Arial Narrow" panose="020B0606020202030204" pitchFamily="34" charset="0"/>
              </a:rPr>
              <a:t>к 2019 г.</a:t>
            </a:r>
            <a:endParaRPr lang="ru-RU" dirty="0"/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2797651880"/>
              </p:ext>
            </p:extLst>
          </p:nvPr>
        </p:nvGraphicFramePr>
        <p:xfrm>
          <a:off x="6960096" y="1844824"/>
          <a:ext cx="475252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Стрелка вправо 16"/>
          <p:cNvSpPr/>
          <p:nvPr/>
        </p:nvSpPr>
        <p:spPr>
          <a:xfrm>
            <a:off x="6672064" y="3726744"/>
            <a:ext cx="792088" cy="484632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31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Graphic spid="16" grpId="0">
        <p:bldAsOne/>
      </p:bldGraphic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МЕСТА ВЫЗОВА БРИГАД СКОРОЙ МЕДИЦИНСКОЙ ПОМОЩИ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Объект 1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666030282"/>
              </p:ext>
            </p:extLst>
          </p:nvPr>
        </p:nvGraphicFramePr>
        <p:xfrm>
          <a:off x="0" y="1556792"/>
          <a:ext cx="12192000" cy="5301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8" name="Скругленная соединительная линия 7"/>
          <p:cNvCxnSpPr/>
          <p:nvPr/>
        </p:nvCxnSpPr>
        <p:spPr>
          <a:xfrm flipV="1">
            <a:off x="6816080" y="1988840"/>
            <a:ext cx="1656184" cy="1368152"/>
          </a:xfrm>
          <a:prstGeom prst="curvedConnector3">
            <a:avLst/>
          </a:prstGeom>
          <a:ln w="381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3928"/>
            <a:ext cx="936104" cy="70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88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MedicalHealth">
      <a:dk1>
        <a:sysClr val="windowText" lastClr="000000"/>
      </a:dk1>
      <a:lt1>
        <a:sysClr val="window" lastClr="FFFFFF"/>
      </a:lt1>
      <a:dk2>
        <a:srgbClr val="656367"/>
      </a:dk2>
      <a:lt2>
        <a:srgbClr val="F2F2F2"/>
      </a:lt2>
      <a:accent1>
        <a:srgbClr val="B82D2F"/>
      </a:accent1>
      <a:accent2>
        <a:srgbClr val="333333"/>
      </a:accent2>
      <a:accent3>
        <a:srgbClr val="2B4A63"/>
      </a:accent3>
      <a:accent4>
        <a:srgbClr val="445E45"/>
      </a:accent4>
      <a:accent5>
        <a:srgbClr val="5A3A64"/>
      </a:accent5>
      <a:accent6>
        <a:srgbClr val="DB8526"/>
      </a:accent6>
      <a:hlink>
        <a:srgbClr val="164E6E"/>
      </a:hlink>
      <a:folHlink>
        <a:srgbClr val="667F6D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MedicalHealth">
      <a:dk1>
        <a:sysClr val="windowText" lastClr="000000"/>
      </a:dk1>
      <a:lt1>
        <a:sysClr val="window" lastClr="FFFFFF"/>
      </a:lt1>
      <a:dk2>
        <a:srgbClr val="656367"/>
      </a:dk2>
      <a:lt2>
        <a:srgbClr val="F2F2F2"/>
      </a:lt2>
      <a:accent1>
        <a:srgbClr val="B82D2F"/>
      </a:accent1>
      <a:accent2>
        <a:srgbClr val="333333"/>
      </a:accent2>
      <a:accent3>
        <a:srgbClr val="2B4A63"/>
      </a:accent3>
      <a:accent4>
        <a:srgbClr val="445E45"/>
      </a:accent4>
      <a:accent5>
        <a:srgbClr val="5A3A64"/>
      </a:accent5>
      <a:accent6>
        <a:srgbClr val="DB8526"/>
      </a:accent6>
      <a:hlink>
        <a:srgbClr val="164E6E"/>
      </a:hlink>
      <a:folHlink>
        <a:srgbClr val="667F6D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8633</TotalTime>
  <Words>830</Words>
  <Application>Microsoft Office PowerPoint</Application>
  <PresentationFormat>Широкоэкранный</PresentationFormat>
  <Paragraphs>172</Paragraphs>
  <Slides>14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Arial Narrow</vt:lpstr>
      <vt:lpstr>Calibri</vt:lpstr>
      <vt:lpstr>Calibri Light</vt:lpstr>
      <vt:lpstr>Franklin Gothic Medium</vt:lpstr>
      <vt:lpstr>Times New Roman</vt:lpstr>
      <vt:lpstr>Тема Office</vt:lpstr>
      <vt:lpstr>Презентация PowerPoint</vt:lpstr>
      <vt:lpstr>СЛУЖБА СКОРОЙ МЕДИЦИНСКОЙ ПОМОЩИ  ХАНТЫ-МАНСИЙСКОГО АВТОНОМНОГО ОКРУГА – ЮГРЫ</vt:lpstr>
      <vt:lpstr>КАДРОВОЕ ОБЕСПЕЧЕНИЕ СТАНЦИЙ (ОТДЕЛЕНИЙ) СКОРОЙ МЕДИЦИНСКОЙ ПОМОЩИ*</vt:lpstr>
      <vt:lpstr>ОСНАЩЕНИЕ СТАНЦИЙ (ОТДЕЛЕНИЙ) АВТОМОБИЛЯМИ  СКОРОЙ МЕДИЦИНСКОЙ ПОМОЩИ</vt:lpstr>
      <vt:lpstr>ГОСУДАРСТВЕННО-ЧАСТНОЕ ПАРТНЕРСТВО В СЛУЖБЕ СКОРОЙ МЕДИЦИНСКОЙ ПОМОЩИ (АУТСОРСИНГ)</vt:lpstr>
      <vt:lpstr>СРОКИ ЭКСПЛУАТАЦИИ АВТОМОБИЛЕЙ СКОРОЙ МЕДИЦИНСКОЙ ПОМОЩИ</vt:lpstr>
      <vt:lpstr>СРЕДНЕСУТОЧНОЕ КОЛИЧЕСТВО ВЫЕЗДНЫХ БРИГАД СКОРОЙ МЕДИЦИНСКОЙ ПОМОЩИ</vt:lpstr>
      <vt:lpstr>ОБЪЕМ И СТРУКТУРА ВЫЗВОВ СКОРОЙ МЕДИЦИНСКОЙ ПОМОЩИ</vt:lpstr>
      <vt:lpstr>МЕСТА ВЫЗОВА БРИГАД СКОРОЙ МЕДИЦИНСКОЙ ПОМОЩИ</vt:lpstr>
      <vt:lpstr>ФОРМЫ ОКАЗАНИЯ СКОРОЙ МЕДИЦИНСКОЙ ПОМОЩИ</vt:lpstr>
      <vt:lpstr>ВЗАИМОДЕЙСТВИЕ С ПОЛИКЛИНИКАМИ</vt:lpstr>
      <vt:lpstr>ДОЛЯ ВЫЗОВОВ СО ВРЕМЕНЕМ ДОЕЗДА БРИГАД СКОРОЙ МЕДИЦИНСКОЙ ПОМОЩИ В ТЕЧЕНИИ 20 МИНУТ</vt:lpstr>
      <vt:lpstr>СВЕДЕНИЯ В РАМКАХ РЕАЛИЗАЦИИ МЕРОПРИЯТИЙ ПО СНИЖЕНИЮ СМЕРТНОСТИ НАСЕЛЕНИЯ (за 9 месяцев)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Макет заголовка</dc:title>
  <dc:creator>Юнус М. Салманов</dc:creator>
  <cp:lastModifiedBy>Юнус М. Салманов</cp:lastModifiedBy>
  <cp:revision>398</cp:revision>
  <cp:lastPrinted>2021-12-03T06:18:11Z</cp:lastPrinted>
  <dcterms:created xsi:type="dcterms:W3CDTF">2019-02-25T08:41:17Z</dcterms:created>
  <dcterms:modified xsi:type="dcterms:W3CDTF">2021-12-08T05:57:13Z</dcterms:modified>
</cp:coreProperties>
</file>