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332" r:id="rId4"/>
    <p:sldId id="333" r:id="rId5"/>
    <p:sldId id="334" r:id="rId6"/>
    <p:sldId id="340" r:id="rId7"/>
    <p:sldId id="336" r:id="rId8"/>
    <p:sldId id="337" r:id="rId9"/>
    <p:sldId id="338" r:id="rId10"/>
    <p:sldId id="33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" userDrawn="1">
          <p15:clr>
            <a:srgbClr val="A4A3A4"/>
          </p15:clr>
        </p15:guide>
        <p15:guide id="2" pos="257" userDrawn="1">
          <p15:clr>
            <a:srgbClr val="A4A3A4"/>
          </p15:clr>
        </p15:guide>
        <p15:guide id="3" orient="horz" pos="1593" userDrawn="1">
          <p15:clr>
            <a:srgbClr val="A4A3A4"/>
          </p15:clr>
        </p15:guide>
        <p15:guide id="4" pos="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B77C"/>
    <a:srgbClr val="2F6DF5"/>
    <a:srgbClr val="171C30"/>
    <a:srgbClr val="AC0000"/>
    <a:srgbClr val="F2F2F2"/>
    <a:srgbClr val="D0D0D0"/>
    <a:srgbClr val="2A8AC8"/>
    <a:srgbClr val="2A8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14"/>
      </p:cViewPr>
      <p:guideLst>
        <p:guide orient="horz" pos="187"/>
        <p:guide pos="257"/>
        <p:guide orient="horz" pos="1593"/>
        <p:guide pos="9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422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525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0297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688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7899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26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594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966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833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2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290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599A2-936B-4540-85CC-86339F2D1D8D}" type="datetimeFigureOut">
              <a:rPr lang="ru-RU" smtClean="0"/>
              <a:t>09.12.2021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610F8-87B1-421D-8425-EFC17B1742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150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 Нижневартовске у бригады скорой помощи на вызове родилась малыш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2" t="14532" r="434" b="1354"/>
          <a:stretch/>
        </p:blipFill>
        <p:spPr bwMode="auto">
          <a:xfrm>
            <a:off x="-109379" y="0"/>
            <a:ext cx="12293759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58500" y="0"/>
            <a:ext cx="12250500" cy="687705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9000"/>
                </a:schemeClr>
              </a:gs>
              <a:gs pos="100000">
                <a:schemeClr val="tx2">
                  <a:alpha val="91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0037" y="2949841"/>
            <a:ext cx="48477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АУТСОРСИНГ</a:t>
            </a:r>
            <a:endParaRPr lang="ru-RU" sz="5400" dirty="0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435029" y="2979506"/>
            <a:ext cx="0" cy="864000"/>
          </a:xfrm>
          <a:prstGeom prst="line">
            <a:avLst/>
          </a:prstGeom>
          <a:ln w="381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66205" y="2976860"/>
            <a:ext cx="54802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Об опыте Ханты-Мансийского автономного округа – Югры в части передачи транспортных услуг скорой медицинской помощи на аутсорсинг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306602" y="6123397"/>
            <a:ext cx="1321942" cy="256854"/>
            <a:chOff x="5306602" y="6123397"/>
            <a:chExt cx="1321942" cy="256854"/>
          </a:xfrm>
        </p:grpSpPr>
        <p:sp>
          <p:nvSpPr>
            <p:cNvPr id="7" name="Овал 6"/>
            <p:cNvSpPr/>
            <p:nvPr/>
          </p:nvSpPr>
          <p:spPr>
            <a:xfrm>
              <a:off x="5306602" y="6123397"/>
              <a:ext cx="256854" cy="2568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5839146" y="6123397"/>
              <a:ext cx="256854" cy="2568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6371690" y="6123397"/>
              <a:ext cx="256854" cy="2568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2" name="Picture 2" descr="https://i.pinimg.com/originals/e0/e2/11/e0e211f2ef7848b432c4af029274415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38" t="67841" r="33692" b="83"/>
          <a:stretch/>
        </p:blipFill>
        <p:spPr bwMode="auto">
          <a:xfrm>
            <a:off x="11540941" y="148589"/>
            <a:ext cx="365760" cy="33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i.pinimg.com/originals/e0/e2/11/e0e211f2ef7848b432c4af029274415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62" t="3318" r="2846" b="66818"/>
          <a:stretch/>
        </p:blipFill>
        <p:spPr bwMode="auto">
          <a:xfrm>
            <a:off x="10588803" y="160019"/>
            <a:ext cx="342900" cy="30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i.pinimg.com/originals/e0/e2/11/e0e211f2ef7848b432c4af029274415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7" t="4721" r="34731" b="64308"/>
          <a:stretch/>
        </p:blipFill>
        <p:spPr bwMode="auto">
          <a:xfrm>
            <a:off x="11089907" y="182880"/>
            <a:ext cx="33147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421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1233" y="2431496"/>
            <a:ext cx="8149033" cy="76773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032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0437813" y="158750"/>
            <a:ext cx="1238250" cy="209550"/>
            <a:chOff x="10474325" y="387296"/>
            <a:chExt cx="1238250" cy="20955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15030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11601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08172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04743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914003" y="2546537"/>
            <a:ext cx="4223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a typeface="Calibri" panose="020F0502020204030204" pitchFamily="34" charset="0"/>
              </a:rPr>
              <a:t>Благодарю за внимание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57925" y="2344201"/>
            <a:ext cx="732770" cy="73277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0" name="Straight Connector 8"/>
          <p:cNvCxnSpPr/>
          <p:nvPr/>
        </p:nvCxnSpPr>
        <p:spPr>
          <a:xfrm>
            <a:off x="5053869" y="0"/>
            <a:ext cx="2084263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996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8"/>
          <p:cNvSpPr/>
          <p:nvPr/>
        </p:nvSpPr>
        <p:spPr>
          <a:xfrm>
            <a:off x="-50798" y="-16933"/>
            <a:ext cx="7063317" cy="5600544"/>
          </a:xfrm>
          <a:custGeom>
            <a:avLst/>
            <a:gdLst>
              <a:gd name="connsiteX0" fmla="*/ 0 w 7063317"/>
              <a:gd name="connsiteY0" fmla="*/ 0 h 5600544"/>
              <a:gd name="connsiteX1" fmla="*/ 6808623 w 7063317"/>
              <a:gd name="connsiteY1" fmla="*/ 0 h 5600544"/>
              <a:gd name="connsiteX2" fmla="*/ 6869949 w 7063317"/>
              <a:gd name="connsiteY2" fmla="*/ 163269 h 5600544"/>
              <a:gd name="connsiteX3" fmla="*/ 7063317 w 7063317"/>
              <a:gd name="connsiteY3" fmla="*/ 1409544 h 5600544"/>
              <a:gd name="connsiteX4" fmla="*/ 2762250 w 7063317"/>
              <a:gd name="connsiteY4" fmla="*/ 5600544 h 5600544"/>
              <a:gd name="connsiteX5" fmla="*/ 26372 w 7063317"/>
              <a:gd name="connsiteY5" fmla="*/ 4643523 h 5600544"/>
              <a:gd name="connsiteX6" fmla="*/ 0 w 7063317"/>
              <a:gd name="connsiteY6" fmla="*/ 4620168 h 560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3317" h="5600544">
                <a:moveTo>
                  <a:pt x="0" y="0"/>
                </a:moveTo>
                <a:lnTo>
                  <a:pt x="6808623" y="0"/>
                </a:lnTo>
                <a:lnTo>
                  <a:pt x="6869949" y="163269"/>
                </a:lnTo>
                <a:cubicBezTo>
                  <a:pt x="6995619" y="556967"/>
                  <a:pt x="7063317" y="975552"/>
                  <a:pt x="7063317" y="1409544"/>
                </a:cubicBezTo>
                <a:cubicBezTo>
                  <a:pt x="7063317" y="3724169"/>
                  <a:pt x="5137664" y="5600544"/>
                  <a:pt x="2762250" y="5600544"/>
                </a:cubicBezTo>
                <a:cubicBezTo>
                  <a:pt x="1723007" y="5600544"/>
                  <a:pt x="769850" y="5241394"/>
                  <a:pt x="26372" y="4643523"/>
                </a:cubicBezTo>
                <a:lnTo>
                  <a:pt x="0" y="462016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710266" y="-264663"/>
            <a:ext cx="6316664" cy="6265333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7258390" y="1202267"/>
            <a:ext cx="966258" cy="9662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7523127" y="2945871"/>
            <a:ext cx="966258" cy="966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572517" y="4689475"/>
            <a:ext cx="966258" cy="966258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634309" y="1202267"/>
            <a:ext cx="2653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Состояние автомобильного парка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99993" y="3241605"/>
            <a:ext cx="2653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Управление автомобильным парком </a:t>
            </a:r>
            <a:endParaRPr lang="ru-RU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8121502" y="5215531"/>
            <a:ext cx="2454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Экономическая </a:t>
            </a:r>
            <a:r>
              <a:rPr lang="ru-RU" sz="1200" b="1" dirty="0"/>
              <a:t>эффективность</a:t>
            </a:r>
          </a:p>
        </p:txBody>
      </p:sp>
      <p:pic>
        <p:nvPicPr>
          <p:cNvPr id="21" name="Picture 56" descr="https://i7.uihere.com/icons/528/116/891/contract-document-381f8266530c222cf6ff5e5e68f567ff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054" y="3198167"/>
            <a:ext cx="505103" cy="50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2" descr="http://cdn.onlinewebfonts.com/svg/img_490442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775" y="1473630"/>
            <a:ext cx="431316" cy="40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4" descr="https://img.flaticon.com/icons/png/512/2782/2782058.png?size=1200x630f&amp;pad=10,10,10,10&amp;ext=png&amp;bg=FFFFFFF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517" y="4918673"/>
            <a:ext cx="962257" cy="50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В Урайскую больницу поступило два новых автомобиля скорой помощи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49" t="-11749" r="381" b="11846"/>
          <a:stretch/>
        </p:blipFill>
        <p:spPr bwMode="auto">
          <a:xfrm>
            <a:off x="-1377108" y="-982394"/>
            <a:ext cx="7069093" cy="76126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67160" y="371270"/>
            <a:ext cx="4987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/>
            </a:lvl1pPr>
          </a:lstStyle>
          <a:p>
            <a:r>
              <a:rPr lang="ru-RU" dirty="0"/>
              <a:t>Оперативность работы службы скорой медицинской помощи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10437813" y="158750"/>
            <a:ext cx="1238250" cy="209550"/>
            <a:chOff x="10474325" y="387296"/>
            <a:chExt cx="1238250" cy="20955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15030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11601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08172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04743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03127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veved.ru/uploads/posts/2017-12/1514221792_411862_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3" t="4688" r="18010" b="648"/>
          <a:stretch/>
        </p:blipFill>
        <p:spPr bwMode="auto">
          <a:xfrm>
            <a:off x="0" y="0"/>
            <a:ext cx="4160520" cy="692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04980" y="235167"/>
            <a:ext cx="7545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Аутсорсинг транспортных услуг </a:t>
            </a:r>
            <a:r>
              <a:rPr lang="ru-RU" sz="2400" b="1" dirty="0" smtClean="0"/>
              <a:t>в </a:t>
            </a:r>
            <a:r>
              <a:rPr lang="ru-RU" sz="2400" b="1" dirty="0"/>
              <a:t>Российской Федерации в виде привлечения частных партнеров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04981" y="1847948"/>
            <a:ext cx="1886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 2008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11825" y="0"/>
            <a:ext cx="4172345" cy="6911234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100000">
                <a:schemeClr val="tx2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70145" y="1623722"/>
            <a:ext cx="847493" cy="36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4461" y="835332"/>
            <a:ext cx="1908408" cy="461665"/>
          </a:xfrm>
          <a:prstGeom prst="rect">
            <a:avLst/>
          </a:prstGeom>
          <a:solidFill>
            <a:schemeClr val="accent1">
              <a:lumMod val="20000"/>
              <a:lumOff val="80000"/>
              <a:alpha val="53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 2010 году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490" y="2149966"/>
            <a:ext cx="3187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транспорта </a:t>
            </a:r>
            <a:r>
              <a:rPr lang="ru-RU" sz="1600" b="1" dirty="0">
                <a:solidFill>
                  <a:schemeClr val="bg1"/>
                </a:solidFill>
              </a:rPr>
              <a:t>в Российской Федерации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48490" y="1639309"/>
            <a:ext cx="2762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из </a:t>
            </a:r>
            <a:r>
              <a:rPr lang="ru-RU" sz="3600" b="1" dirty="0">
                <a:solidFill>
                  <a:schemeClr val="bg1"/>
                </a:solidFill>
              </a:rPr>
              <a:t>20</a:t>
            </a:r>
            <a:r>
              <a:rPr lang="ru-RU" b="1" dirty="0">
                <a:solidFill>
                  <a:schemeClr val="bg1"/>
                </a:solidFill>
              </a:rPr>
              <a:t> тысяч единиц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64498" y="3179755"/>
            <a:ext cx="2945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100% износ 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64498" y="5041605"/>
            <a:ext cx="3220311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48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12 300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автомобилей скорой медицинской </a:t>
            </a:r>
            <a:r>
              <a:rPr lang="ru-RU" b="1" dirty="0" smtClean="0">
                <a:solidFill>
                  <a:schemeClr val="bg1"/>
                </a:solidFill>
              </a:rPr>
              <a:t>помощи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4498" y="4110680"/>
            <a:ext cx="1749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</a:t>
            </a:r>
            <a:r>
              <a:rPr lang="ru-RU" sz="3600" b="1" dirty="0" smtClean="0">
                <a:solidFill>
                  <a:schemeClr val="bg1"/>
                </a:solidFill>
              </a:rPr>
              <a:t> 61,5</a:t>
            </a:r>
            <a:r>
              <a:rPr lang="ru-RU" sz="3600" b="1" dirty="0">
                <a:solidFill>
                  <a:schemeClr val="bg1"/>
                </a:solidFill>
              </a:rPr>
              <a:t>%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59719" y="2405506"/>
            <a:ext cx="7566659" cy="3875551"/>
          </a:xfrm>
          <a:prstGeom prst="rect">
            <a:avLst/>
          </a:prstGeom>
          <a:blipFill dpi="0" rotWithShape="1">
            <a:blip r:embed="rId3">
              <a:alphaModFix amt="11000"/>
            </a:blip>
            <a:srcRect/>
            <a:stretch>
              <a:fillRect l="-24771" t="1180" r="-14768" b="-11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280669" y="2359328"/>
            <a:ext cx="3337560" cy="4270072"/>
          </a:xfrm>
          <a:prstGeom prst="roundRect">
            <a:avLst>
              <a:gd name="adj" fmla="val 914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538422" y="2593213"/>
            <a:ext cx="3177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Сегодня в Российской Федерации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560497" y="3333159"/>
            <a:ext cx="287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аутсорсинге из всего санитарного транспорта в </a:t>
            </a:r>
            <a:r>
              <a:rPr lang="ru-RU" dirty="0" smtClean="0"/>
              <a:t>субъектах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542117" y="4407560"/>
            <a:ext cx="270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около </a:t>
            </a:r>
            <a:r>
              <a:rPr lang="ru-RU" sz="3600" dirty="0"/>
              <a:t>700 </a:t>
            </a:r>
            <a:r>
              <a:rPr lang="ru-RU" dirty="0"/>
              <a:t>автомобилей скорой медицинской помощи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555622" y="5740400"/>
            <a:ext cx="24583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3,5% </a:t>
            </a:r>
            <a:r>
              <a:rPr lang="ru-RU" dirty="0"/>
              <a:t>автопарка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7413387" y="3826086"/>
            <a:ext cx="4165975" cy="612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" name="Прямоугольник 3071"/>
          <p:cNvSpPr/>
          <p:nvPr/>
        </p:nvSpPr>
        <p:spPr>
          <a:xfrm>
            <a:off x="7042166" y="4397887"/>
            <a:ext cx="1655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Пермский край, </a:t>
            </a:r>
          </a:p>
          <a:p>
            <a:r>
              <a:rPr lang="ru-RU" dirty="0"/>
              <a:t>Уфа, Ульяновск </a:t>
            </a:r>
          </a:p>
        </p:txBody>
      </p:sp>
      <p:sp>
        <p:nvSpPr>
          <p:cNvPr id="3075" name="Прямоугольник 3074"/>
          <p:cNvSpPr/>
          <p:nvPr/>
        </p:nvSpPr>
        <p:spPr>
          <a:xfrm>
            <a:off x="6972494" y="2856589"/>
            <a:ext cx="912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2008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год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7149561" y="3574720"/>
            <a:ext cx="563968" cy="563968"/>
            <a:chOff x="-1032938" y="5368330"/>
            <a:chExt cx="3623310" cy="3623309"/>
          </a:xfrm>
        </p:grpSpPr>
        <p:sp>
          <p:nvSpPr>
            <p:cNvPr id="41" name="Овал 40"/>
            <p:cNvSpPr/>
            <p:nvPr/>
          </p:nvSpPr>
          <p:spPr>
            <a:xfrm>
              <a:off x="-1032938" y="5368330"/>
              <a:ext cx="3623310" cy="36233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0" dist="254000" dir="5400000" algn="t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-621978" y="5779290"/>
              <a:ext cx="2801384" cy="280138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tx2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8961068" y="4326087"/>
            <a:ext cx="912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2013 год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77" name="Прямоугольник 3076"/>
          <p:cNvSpPr/>
          <p:nvPr/>
        </p:nvSpPr>
        <p:spPr>
          <a:xfrm>
            <a:off x="8365182" y="1926613"/>
            <a:ext cx="297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Чувашия, Архангельск, Вологда, Ленинградская область, Кемеровская </a:t>
            </a:r>
            <a:r>
              <a:rPr lang="ru-RU" dirty="0" smtClean="0"/>
              <a:t>область</a:t>
            </a:r>
            <a:endParaRPr lang="ru-RU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9126411" y="3574720"/>
            <a:ext cx="563968" cy="563968"/>
            <a:chOff x="-1032938" y="5368330"/>
            <a:chExt cx="3623310" cy="3623309"/>
          </a:xfrm>
        </p:grpSpPr>
        <p:sp>
          <p:nvSpPr>
            <p:cNvPr id="51" name="Овал 50"/>
            <p:cNvSpPr/>
            <p:nvPr/>
          </p:nvSpPr>
          <p:spPr>
            <a:xfrm>
              <a:off x="-1032938" y="5368330"/>
              <a:ext cx="3623310" cy="36233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0" dist="254000" dir="5400000" algn="t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-621978" y="5779290"/>
              <a:ext cx="2801384" cy="280138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tx2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1215254" y="3574720"/>
            <a:ext cx="563968" cy="563968"/>
            <a:chOff x="-1032938" y="5368330"/>
            <a:chExt cx="3623310" cy="3623309"/>
          </a:xfrm>
        </p:grpSpPr>
        <p:sp>
          <p:nvSpPr>
            <p:cNvPr id="54" name="Овал 53"/>
            <p:cNvSpPr/>
            <p:nvPr/>
          </p:nvSpPr>
          <p:spPr>
            <a:xfrm>
              <a:off x="-1032938" y="5368330"/>
              <a:ext cx="3623310" cy="36233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0" dist="254000" dir="5400000" algn="t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-621978" y="5779290"/>
              <a:ext cx="2801384" cy="280138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tx2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6" name="Прямоугольник 55"/>
          <p:cNvSpPr/>
          <p:nvPr/>
        </p:nvSpPr>
        <p:spPr>
          <a:xfrm>
            <a:off x="10920990" y="2856589"/>
            <a:ext cx="912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2020 год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80" name="Прямоугольник 3079"/>
          <p:cNvSpPr/>
          <p:nvPr/>
        </p:nvSpPr>
        <p:spPr>
          <a:xfrm>
            <a:off x="10572116" y="4364125"/>
            <a:ext cx="1678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Московская </a:t>
            </a:r>
            <a:r>
              <a:rPr lang="ru-RU" dirty="0" smtClean="0"/>
              <a:t>область, Самарская область</a:t>
            </a:r>
            <a:endParaRPr lang="ru-RU" dirty="0"/>
          </a:p>
        </p:txBody>
      </p:sp>
      <p:sp>
        <p:nvSpPr>
          <p:cNvPr id="3081" name="Прямоугольник 3080"/>
          <p:cNvSpPr/>
          <p:nvPr/>
        </p:nvSpPr>
        <p:spPr>
          <a:xfrm>
            <a:off x="6972494" y="5819392"/>
            <a:ext cx="5150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Некоторые регионы переводили лишь часть санитарного транспорта (отдельные подстанции) на аутсорсинг</a:t>
            </a:r>
          </a:p>
        </p:txBody>
      </p:sp>
      <p:sp>
        <p:nvSpPr>
          <p:cNvPr id="3082" name="Прямоугольник 3081"/>
          <p:cNvSpPr/>
          <p:nvPr/>
        </p:nvSpPr>
        <p:spPr>
          <a:xfrm>
            <a:off x="6985921" y="6234891"/>
            <a:ext cx="4280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Свердловская область, Екатеринбург </a:t>
            </a:r>
          </a:p>
        </p:txBody>
      </p:sp>
    </p:spTree>
    <p:extLst>
      <p:ext uri="{BB962C8B-B14F-4D97-AF65-F5344CB8AC3E}">
        <p14:creationId xmlns:p14="http://schemas.microsoft.com/office/powerpoint/2010/main" val="4223975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ytimg.com/vi/szx_5gzqono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1" t="19000" r="2124" b="24667"/>
          <a:stretch/>
        </p:blipFill>
        <p:spPr bwMode="auto">
          <a:xfrm>
            <a:off x="6477000" y="2117794"/>
            <a:ext cx="5715000" cy="386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2894" y="205740"/>
            <a:ext cx="11470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Государственно-частное </a:t>
            </a:r>
            <a:r>
              <a:rPr lang="ru-RU" sz="2400" b="1" dirty="0"/>
              <a:t>партнерство в части аутсорсинга транспортных услуг скорой медицинской </a:t>
            </a:r>
            <a:r>
              <a:rPr lang="ru-RU" sz="2400" b="1" dirty="0" smtClean="0"/>
              <a:t>помощи </a:t>
            </a:r>
            <a:r>
              <a:rPr lang="ru-RU" sz="2400" b="1" dirty="0"/>
              <a:t>как экономически </a:t>
            </a:r>
            <a:r>
              <a:rPr lang="ru-RU" sz="2400" b="1" dirty="0" smtClean="0"/>
              <a:t>эффективная </a:t>
            </a:r>
            <a:r>
              <a:rPr lang="ru-RU" sz="2400" b="1" dirty="0"/>
              <a:t>модель управления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5191" y="6044736"/>
            <a:ext cx="5252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* по данным опроса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главных специалистов по скорой медицинской помощи субъектов РФ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5191" y="3413079"/>
            <a:ext cx="3698255" cy="338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(</a:t>
            </a:r>
            <a:r>
              <a:rPr lang="ru-RU" sz="1600" b="1" dirty="0"/>
              <a:t>без учета обновления автопарка) </a:t>
            </a:r>
          </a:p>
        </p:txBody>
      </p:sp>
      <p:cxnSp>
        <p:nvCxnSpPr>
          <p:cNvPr id="10" name="Straight Connector 8"/>
          <p:cNvCxnSpPr/>
          <p:nvPr/>
        </p:nvCxnSpPr>
        <p:spPr>
          <a:xfrm>
            <a:off x="5053869" y="0"/>
            <a:ext cx="2084263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02894" y="1748462"/>
            <a:ext cx="45662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Средняя </a:t>
            </a:r>
            <a:r>
              <a:rPr lang="ru-RU" b="1" dirty="0"/>
              <a:t>стоимость </a:t>
            </a:r>
            <a:r>
              <a:rPr lang="ru-RU" b="1" dirty="0" smtClean="0"/>
              <a:t>машино-часа* 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2894" y="2073721"/>
            <a:ext cx="4963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50000"/>
                  </a:schemeClr>
                </a:solidFill>
              </a:rPr>
              <a:t>при обычной системе управления </a:t>
            </a:r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ru-RU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2894" y="2694867"/>
            <a:ext cx="24138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gradFill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2700000" scaled="1"/>
                </a:gradFill>
              </a:rPr>
              <a:t>602,9</a:t>
            </a:r>
            <a:r>
              <a:rPr lang="ru-RU" b="1" dirty="0"/>
              <a:t> рублей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8921" y="3904535"/>
            <a:ext cx="33416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фонд оплаты труда водителей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78921" y="4315533"/>
            <a:ext cx="43186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обслуживание и ремонт автотранспорта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80461" y="4723093"/>
            <a:ext cx="44855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расходы на горючесмазочные материалы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78921" y="5162718"/>
            <a:ext cx="8856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налоги</a:t>
            </a:r>
          </a:p>
        </p:txBody>
      </p:sp>
      <p:sp>
        <p:nvSpPr>
          <p:cNvPr id="18" name="Овал 17"/>
          <p:cNvSpPr/>
          <p:nvPr/>
        </p:nvSpPr>
        <p:spPr>
          <a:xfrm>
            <a:off x="367313" y="3969240"/>
            <a:ext cx="209987" cy="20914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367313" y="4404505"/>
            <a:ext cx="209987" cy="20914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67313" y="4806729"/>
            <a:ext cx="209987" cy="20914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367313" y="5196274"/>
            <a:ext cx="209987" cy="20914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74274" y="5967184"/>
            <a:ext cx="847493" cy="36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479177" y="1751180"/>
            <a:ext cx="5472332" cy="1727200"/>
          </a:xfrm>
          <a:prstGeom prst="roundRect">
            <a:avLst>
              <a:gd name="adj" fmla="val 9148"/>
            </a:avLst>
          </a:pr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2700000" scaled="1"/>
          </a:gradFill>
          <a:ln>
            <a:noFill/>
          </a:ln>
          <a:effectLst>
            <a:outerShdw blurRad="254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80456" y="1863877"/>
            <a:ext cx="4897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Государственно-частное партнерство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50021" y="2345906"/>
            <a:ext cx="17491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меньше на </a:t>
            </a:r>
            <a:r>
              <a:rPr lang="ru-RU" sz="3600" b="1" dirty="0">
                <a:solidFill>
                  <a:schemeClr val="bg1"/>
                </a:solidFill>
              </a:rPr>
              <a:t>13%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770062" y="2528888"/>
            <a:ext cx="2343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524,9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val="2529660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28308" y="340771"/>
            <a:ext cx="4212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Возможности аутсорсинга</a:t>
            </a: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6295822" y="3974578"/>
            <a:ext cx="1672046" cy="16459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effectLst>
            <a:innerShdw blurRad="1905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1036" y="3974578"/>
            <a:ext cx="1672046" cy="16459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effectLst>
            <a:innerShdw blurRad="1905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6295822" y="1705928"/>
            <a:ext cx="1672046" cy="16459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effectLst>
            <a:innerShdw blurRad="1905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7967868" y="2586219"/>
            <a:ext cx="839649" cy="0"/>
          </a:xfrm>
          <a:prstGeom prst="straightConnector1">
            <a:avLst/>
          </a:prstGeom>
          <a:ln w="28575"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921036" y="1705928"/>
            <a:ext cx="1672046" cy="16459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effectLst>
            <a:innerShdw blurRad="1905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22" name="Picture 2" descr="«Скорая помощь» Нягани приняла участие в совместных ученьях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0" t="34407" r="7385" b="22875"/>
          <a:stretch/>
        </p:blipFill>
        <p:spPr bwMode="auto">
          <a:xfrm>
            <a:off x="5082988" y="2823882"/>
            <a:ext cx="1694330" cy="166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овина рамки 10"/>
          <p:cNvSpPr/>
          <p:nvPr/>
        </p:nvSpPr>
        <p:spPr>
          <a:xfrm>
            <a:off x="5024175" y="2746602"/>
            <a:ext cx="670560" cy="687977"/>
          </a:xfrm>
          <a:prstGeom prst="halfFrame">
            <a:avLst>
              <a:gd name="adj1" fmla="val 14814"/>
              <a:gd name="adj2" fmla="val 1481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flipH="1">
            <a:off x="6170810" y="2746602"/>
            <a:ext cx="670560" cy="687977"/>
          </a:xfrm>
          <a:prstGeom prst="halfFrame">
            <a:avLst>
              <a:gd name="adj1" fmla="val 14814"/>
              <a:gd name="adj2" fmla="val 1481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flipV="1">
            <a:off x="5024175" y="3870008"/>
            <a:ext cx="670560" cy="687977"/>
          </a:xfrm>
          <a:prstGeom prst="halfFrame">
            <a:avLst>
              <a:gd name="adj1" fmla="val 14814"/>
              <a:gd name="adj2" fmla="val 1481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flipH="1" flipV="1">
            <a:off x="6170810" y="3870008"/>
            <a:ext cx="670560" cy="687977"/>
          </a:xfrm>
          <a:prstGeom prst="halfFrame">
            <a:avLst>
              <a:gd name="adj1" fmla="val 14814"/>
              <a:gd name="adj2" fmla="val 1481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3110466" y="2586219"/>
            <a:ext cx="839649" cy="0"/>
          </a:xfrm>
          <a:prstGeom prst="straightConnector1">
            <a:avLst/>
          </a:prstGeom>
          <a:ln w="28575"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0266" y="1839610"/>
            <a:ext cx="2849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/>
              <a:t>Замена </a:t>
            </a:r>
            <a:r>
              <a:rPr lang="ru-RU" sz="1400" b="1" dirty="0"/>
              <a:t>санитарного транспорта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5056" y="2500716"/>
            <a:ext cx="2724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rgbClr val="000000"/>
                </a:solidFill>
                <a:latin typeface="Helvetica Neue"/>
              </a:rPr>
              <a:t>Производить замену санитарного транспорта, </a:t>
            </a:r>
            <a:r>
              <a:rPr lang="ru-RU" sz="1200" dirty="0" smtClean="0">
                <a:solidFill>
                  <a:srgbClr val="000000"/>
                </a:solidFill>
                <a:latin typeface="Helvetica Neue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Helvetica Neue"/>
              </a:rPr>
              <a:t>дополнительных расходов в регионе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08827" y="1600368"/>
            <a:ext cx="2849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Акцент </a:t>
            </a:r>
            <a:r>
              <a:rPr lang="ru-RU" sz="1400" b="1" dirty="0"/>
              <a:t>на работе с медицинским персоналом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08827" y="2269581"/>
            <a:ext cx="273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Helvetica Neue"/>
              </a:rPr>
              <a:t>Делать преимущественный акцент на работе с медицинским персоналом, что приводит к улучшению количественных и качественных показателей трудовых ресурсов</a:t>
            </a:r>
            <a:endParaRPr lang="ru-RU" sz="1200" b="1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7967868" y="4854869"/>
            <a:ext cx="839649" cy="0"/>
          </a:xfrm>
          <a:prstGeom prst="straightConnector1">
            <a:avLst/>
          </a:prstGeom>
          <a:ln w="28575"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110466" y="4854869"/>
            <a:ext cx="839649" cy="0"/>
          </a:xfrm>
          <a:prstGeom prst="straightConnector1">
            <a:avLst/>
          </a:prstGeom>
          <a:ln w="28575">
            <a:prstDash val="sysDash"/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491" y="4123624"/>
            <a:ext cx="2849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/>
              <a:t>Бесперебойная работа </a:t>
            </a:r>
            <a:r>
              <a:rPr lang="ru-RU" sz="1400" b="1" dirty="0"/>
              <a:t>автотранспорта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4790" y="4784730"/>
            <a:ext cx="2724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srgbClr val="000000"/>
                </a:solidFill>
                <a:latin typeface="Helvetica Neue"/>
              </a:rPr>
              <a:t>Обязаннос</a:t>
            </a:r>
            <a:r>
              <a:rPr lang="ru-RU" sz="1200" dirty="0" smtClean="0">
                <a:solidFill>
                  <a:srgbClr val="000000"/>
                </a:solidFill>
                <a:latin typeface="Helvetica Neue"/>
              </a:rPr>
              <a:t>ть в замене автотранспорта при выходе из строя ложится на бизнес-партнера</a:t>
            </a:r>
            <a:r>
              <a:rPr lang="ru-RU" sz="1200" dirty="0" smtClean="0">
                <a:solidFill>
                  <a:srgbClr val="000000"/>
                </a:solidFill>
                <a:latin typeface="Helvetica Neue"/>
              </a:rPr>
              <a:t>:</a:t>
            </a:r>
            <a:endParaRPr lang="ru-RU" sz="1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9103189" y="3974578"/>
            <a:ext cx="2616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Денежные средства на прямые </a:t>
            </a:r>
            <a:r>
              <a:rPr lang="ru-RU" sz="1400" b="1" dirty="0"/>
              <a:t>расходы </a:t>
            </a:r>
            <a:r>
              <a:rPr lang="ru-RU" sz="1400" b="1" dirty="0" smtClean="0"/>
              <a:t>станции</a:t>
            </a:r>
            <a:endParaRPr lang="ru-RU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9103189" y="4646231"/>
            <a:ext cx="2627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Helvetica Neue"/>
              </a:rPr>
              <a:t>Эффективное расходование денежных средств, позволяет направить образовавшуюся экономию на прямые расходы станции скорой медицинской помощи</a:t>
            </a:r>
            <a:endParaRPr lang="ru-RU" sz="1200" b="1" dirty="0"/>
          </a:p>
        </p:txBody>
      </p:sp>
      <p:pic>
        <p:nvPicPr>
          <p:cNvPr id="29" name="Picture 14" descr="https://pic.onlinewebfonts.com/svg/img_456812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863" y="4628690"/>
            <a:ext cx="517101" cy="55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2" descr="http://cdn.onlinewebfonts.com/svg/img_490442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975" y="2166587"/>
            <a:ext cx="595323" cy="55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8" descr="https://image.flaticon.com/icons/png/512/94/94858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112" y="2185275"/>
            <a:ext cx="563637" cy="5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8" descr="https://icon-library.com/images/img_160736_32011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94" y="4639148"/>
            <a:ext cx="563254" cy="58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Straight Connector 8"/>
          <p:cNvCxnSpPr/>
          <p:nvPr/>
        </p:nvCxnSpPr>
        <p:spPr>
          <a:xfrm>
            <a:off x="5053869" y="0"/>
            <a:ext cx="2084263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Группа 32"/>
          <p:cNvGrpSpPr/>
          <p:nvPr/>
        </p:nvGrpSpPr>
        <p:grpSpPr>
          <a:xfrm>
            <a:off x="10437813" y="158750"/>
            <a:ext cx="1238250" cy="209550"/>
            <a:chOff x="10474325" y="387296"/>
            <a:chExt cx="1238250" cy="209550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115030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11601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08172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04743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345707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5755" y="296863"/>
            <a:ext cx="6438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Риски </a:t>
            </a:r>
            <a:r>
              <a:rPr lang="ru-RU" sz="2400" b="1" dirty="0"/>
              <a:t>при нарушении условий контракта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5755" y="1068855"/>
            <a:ext cx="3858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Необходимость строгого контроля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208871" y="2154090"/>
            <a:ext cx="1863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gradFill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2700000" scaled="1"/>
                </a:gradFill>
              </a:rPr>
              <a:t>01.</a:t>
            </a:r>
            <a:endParaRPr lang="ru-RU" sz="1200" b="1" dirty="0">
              <a:gradFill>
                <a:gsLst>
                  <a:gs pos="0">
                    <a:schemeClr val="accent1"/>
                  </a:gs>
                  <a:gs pos="100000">
                    <a:schemeClr val="tx2"/>
                  </a:gs>
                </a:gsLst>
                <a:lin ang="2700000" scaled="1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96173" y="2418250"/>
            <a:ext cx="3355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Helvetica Neue"/>
              </a:rPr>
              <a:t>За рисками неисполнения обязательств бизнес-партнером в части эксплуатации транспорта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55209" y="2097023"/>
            <a:ext cx="23067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Helvetica Neue"/>
              </a:rPr>
              <a:t>Риски неисполнения</a:t>
            </a:r>
            <a:endParaRPr lang="ru-RU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-224891" y="3534230"/>
            <a:ext cx="1863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gradFill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2700000" scaled="1"/>
                </a:gradFill>
              </a:rPr>
              <a:t>02.</a:t>
            </a:r>
            <a:endParaRPr lang="ru-RU" sz="1200" b="1" dirty="0">
              <a:gradFill>
                <a:gsLst>
                  <a:gs pos="0">
                    <a:schemeClr val="accent1"/>
                  </a:gs>
                  <a:gs pos="100000">
                    <a:schemeClr val="tx2"/>
                  </a:gs>
                </a:gsLst>
                <a:lin ang="2700000" scaled="1"/>
              </a:gra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65374" y="3939806"/>
            <a:ext cx="33556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Helvetica Neue"/>
              </a:rPr>
              <a:t>За выплатами обязательств по заработной плате водителям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55209" y="3556895"/>
            <a:ext cx="20101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Helvetica Neue"/>
              </a:rPr>
              <a:t>Заработная плата</a:t>
            </a:r>
            <a:endParaRPr lang="ru-RU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-224892" y="4937035"/>
            <a:ext cx="1863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gradFill>
                  <a:gsLst>
                    <a:gs pos="0">
                      <a:schemeClr val="accent1"/>
                    </a:gs>
                    <a:gs pos="100000">
                      <a:schemeClr val="tx2"/>
                    </a:gs>
                  </a:gsLst>
                  <a:lin ang="2700000" scaled="1"/>
                </a:gradFill>
              </a:rPr>
              <a:t>03.</a:t>
            </a:r>
            <a:endParaRPr lang="ru-RU" sz="1200" b="1" dirty="0">
              <a:gradFill>
                <a:gsLst>
                  <a:gs pos="0">
                    <a:schemeClr val="accent1"/>
                  </a:gs>
                  <a:gs pos="100000">
                    <a:schemeClr val="tx2"/>
                  </a:gs>
                </a:gsLst>
                <a:lin ang="2700000" scaled="1"/>
              </a:gra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90015" y="5367922"/>
            <a:ext cx="33208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Helvetica Neue"/>
              </a:rPr>
              <a:t>За закупочной деятельностью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90015" y="5029368"/>
            <a:ext cx="9957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Helvetica Neue"/>
              </a:rPr>
              <a:t>Закупки</a:t>
            </a:r>
            <a:endParaRPr lang="ru-RU" sz="1600" b="1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6763871" y="1688523"/>
            <a:ext cx="3623310" cy="3623310"/>
            <a:chOff x="-1962150" y="1478943"/>
            <a:chExt cx="3623310" cy="3623310"/>
          </a:xfrm>
        </p:grpSpPr>
        <p:sp>
          <p:nvSpPr>
            <p:cNvPr id="17" name="Овал 16"/>
            <p:cNvSpPr/>
            <p:nvPr/>
          </p:nvSpPr>
          <p:spPr>
            <a:xfrm>
              <a:off x="-1962150" y="1478943"/>
              <a:ext cx="3623310" cy="3623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0" dist="254000" dir="5400000" algn="t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-1816418" y="1624675"/>
              <a:ext cx="3331846" cy="33318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23" name="Straight Connector 8"/>
          <p:cNvCxnSpPr/>
          <p:nvPr/>
        </p:nvCxnSpPr>
        <p:spPr>
          <a:xfrm>
            <a:off x="5053869" y="0"/>
            <a:ext cx="2084263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 descr="https://bigcandy.ru/pluginfile.php/1/theme_moove/sliderimage4/1630311625/%D0%A1%D0%BB%D0%B0%D0%B9%D0%B4%D0%B5%D1%8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2" r="18458" b="2481"/>
          <a:stretch>
            <a:fillRect/>
          </a:stretch>
        </p:blipFill>
        <p:spPr bwMode="auto">
          <a:xfrm>
            <a:off x="6916746" y="1834255"/>
            <a:ext cx="3331846" cy="3331846"/>
          </a:xfrm>
          <a:custGeom>
            <a:avLst/>
            <a:gdLst>
              <a:gd name="connsiteX0" fmla="*/ 1665923 w 3331846"/>
              <a:gd name="connsiteY0" fmla="*/ 0 h 3331846"/>
              <a:gd name="connsiteX1" fmla="*/ 3331846 w 3331846"/>
              <a:gd name="connsiteY1" fmla="*/ 1665923 h 3331846"/>
              <a:gd name="connsiteX2" fmla="*/ 1665923 w 3331846"/>
              <a:gd name="connsiteY2" fmla="*/ 3331846 h 3331846"/>
              <a:gd name="connsiteX3" fmla="*/ 0 w 3331846"/>
              <a:gd name="connsiteY3" fmla="*/ 1665923 h 3331846"/>
              <a:gd name="connsiteX4" fmla="*/ 1665923 w 3331846"/>
              <a:gd name="connsiteY4" fmla="*/ 0 h 333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1846" h="3331846">
                <a:moveTo>
                  <a:pt x="1665923" y="0"/>
                </a:moveTo>
                <a:cubicBezTo>
                  <a:pt x="2585987" y="0"/>
                  <a:pt x="3331846" y="745859"/>
                  <a:pt x="3331846" y="1665923"/>
                </a:cubicBezTo>
                <a:cubicBezTo>
                  <a:pt x="3331846" y="2585987"/>
                  <a:pt x="2585987" y="3331846"/>
                  <a:pt x="1665923" y="3331846"/>
                </a:cubicBezTo>
                <a:cubicBezTo>
                  <a:pt x="745859" y="3331846"/>
                  <a:pt x="0" y="2585987"/>
                  <a:pt x="0" y="1665923"/>
                </a:cubicBezTo>
                <a:cubicBezTo>
                  <a:pt x="0" y="745859"/>
                  <a:pt x="745859" y="0"/>
                  <a:pt x="166592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9355234" y="4007198"/>
            <a:ext cx="1158903" cy="1158903"/>
            <a:chOff x="-1032938" y="5368330"/>
            <a:chExt cx="3623310" cy="3623309"/>
          </a:xfrm>
        </p:grpSpPr>
        <p:sp>
          <p:nvSpPr>
            <p:cNvPr id="20" name="Овал 19"/>
            <p:cNvSpPr/>
            <p:nvPr/>
          </p:nvSpPr>
          <p:spPr>
            <a:xfrm>
              <a:off x="-1032938" y="5368330"/>
              <a:ext cx="3623310" cy="36233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0" dist="254000" dir="5400000" algn="t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-621978" y="5779290"/>
              <a:ext cx="2801384" cy="280138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tx2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2" name="Picture 2" descr="http://cdn.onlinewebfonts.com/svg/download_49142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683" y="4338199"/>
            <a:ext cx="365554" cy="450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Группа 23"/>
          <p:cNvGrpSpPr/>
          <p:nvPr/>
        </p:nvGrpSpPr>
        <p:grpSpPr>
          <a:xfrm>
            <a:off x="10437813" y="158750"/>
            <a:ext cx="1238250" cy="209550"/>
            <a:chOff x="10474325" y="387296"/>
            <a:chExt cx="1238250" cy="20955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15030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11601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08172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104743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976119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Группа 37"/>
          <p:cNvGrpSpPr/>
          <p:nvPr/>
        </p:nvGrpSpPr>
        <p:grpSpPr>
          <a:xfrm>
            <a:off x="10437813" y="158750"/>
            <a:ext cx="1238250" cy="209550"/>
            <a:chOff x="10474325" y="387296"/>
            <a:chExt cx="1238250" cy="20955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15030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11601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08172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04743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0" y="0"/>
            <a:ext cx="3849666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</a:schemeClr>
              </a:gs>
              <a:gs pos="100000">
                <a:schemeClr val="accent1">
                  <a:lumMod val="96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38398" y="3519876"/>
            <a:ext cx="304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 службе скорой медицинской помощи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42211" y="280564"/>
            <a:ext cx="159851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301</a:t>
            </a:r>
            <a:endParaRPr lang="ru-RU" sz="6600" b="1" dirty="0">
              <a:solidFill>
                <a:schemeClr val="bg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42211" y="1256295"/>
            <a:ext cx="30441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автомобиль скорой медицинской помощи 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42210" y="2768912"/>
            <a:ext cx="125226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 smtClean="0">
                <a:solidFill>
                  <a:schemeClr val="bg1"/>
                </a:solidFill>
              </a:rPr>
              <a:t>243</a:t>
            </a:r>
            <a:endParaRPr lang="ru-RU" sz="5000" b="1" dirty="0">
              <a:solidFill>
                <a:schemeClr val="bg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33631" y="4867849"/>
            <a:ext cx="89639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 smtClean="0">
                <a:solidFill>
                  <a:schemeClr val="bg1"/>
                </a:solidFill>
              </a:rPr>
              <a:t>58</a:t>
            </a:r>
            <a:endParaRPr lang="ru-RU" sz="5000" b="1" dirty="0">
              <a:solidFill>
                <a:schemeClr val="bg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38398" y="5570470"/>
            <a:ext cx="30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 медицине катастроф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948631" y="2209958"/>
            <a:ext cx="5688898" cy="58270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266700" dist="38100" dir="5400000" algn="t" rotWithShape="0">
              <a:schemeClr val="accent3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3E5368"/>
              </a:solidFill>
              <a:latin typeface="Tahoma" panose="020B060403050404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134985" y="2323049"/>
            <a:ext cx="2518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Лянтор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847703" y="2156911"/>
            <a:ext cx="209550" cy="2095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948631" y="3129901"/>
            <a:ext cx="5688898" cy="58270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266700" dist="38100" dir="5400000" algn="t" rotWithShape="0">
              <a:schemeClr val="accent3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3E5368"/>
              </a:solidFill>
              <a:latin typeface="Tahoma" panose="020B0604030504040204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134985" y="3242992"/>
            <a:ext cx="2518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Нефтеюганск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47703" y="3076854"/>
            <a:ext cx="209550" cy="2095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4948631" y="4049844"/>
            <a:ext cx="5688898" cy="58270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266700" dist="38100" dir="5400000" algn="t" rotWithShape="0">
              <a:schemeClr val="accent3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3E5368"/>
              </a:solidFill>
              <a:latin typeface="Tahoma" panose="020B060403050404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134985" y="4162935"/>
            <a:ext cx="3171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Нефтеюганский район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847703" y="3996797"/>
            <a:ext cx="209550" cy="2095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948631" y="4969787"/>
            <a:ext cx="5688898" cy="58270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266700" dist="38100" dir="5400000" algn="t" rotWithShape="0">
              <a:schemeClr val="accent3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3E5368"/>
              </a:solidFill>
              <a:latin typeface="Tahoma" panose="020B060403050404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134985" y="5082878"/>
            <a:ext cx="2518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Нижневартовск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847703" y="4916740"/>
            <a:ext cx="209550" cy="2095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948630" y="5889730"/>
            <a:ext cx="5715173" cy="58270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266700" dist="38100" dir="5400000" algn="t" rotWithShape="0">
              <a:schemeClr val="accent3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3E5368"/>
              </a:solidFill>
              <a:latin typeface="Tahoma" panose="020B060403050404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134985" y="6002821"/>
            <a:ext cx="2518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Федоровский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847703" y="5836683"/>
            <a:ext cx="209550" cy="2095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8137185" y="3128865"/>
            <a:ext cx="867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13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8137185" y="2215327"/>
            <a:ext cx="867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5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8137185" y="4055213"/>
            <a:ext cx="867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5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8137185" y="4981561"/>
            <a:ext cx="867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28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8137185" y="5887660"/>
            <a:ext cx="867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3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8852090" y="2323049"/>
            <a:ext cx="2518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автомобилей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8852090" y="3242992"/>
            <a:ext cx="2518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автомобилей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8852090" y="4162935"/>
            <a:ext cx="3171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автомобилей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8852090" y="5082878"/>
            <a:ext cx="2518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автомобиля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8852090" y="6002821"/>
            <a:ext cx="2518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автомобиля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233788" y="1832554"/>
            <a:ext cx="7416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31849" y="751926"/>
            <a:ext cx="7817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Транспортные </a:t>
            </a:r>
            <a:r>
              <a:rPr lang="ru-RU" sz="2400" b="1" dirty="0"/>
              <a:t>услуги полностью переведены на </a:t>
            </a:r>
            <a:r>
              <a:rPr lang="ru-RU" sz="2400" b="1" dirty="0" smtClean="0"/>
              <a:t>аутсорсинг в </a:t>
            </a:r>
            <a:r>
              <a:rPr lang="ru-RU" sz="4000" b="1" dirty="0"/>
              <a:t>5</a:t>
            </a:r>
            <a:r>
              <a:rPr lang="ru-RU" sz="2400" b="1" dirty="0"/>
              <a:t> муниципальных образованиях </a:t>
            </a:r>
          </a:p>
        </p:txBody>
      </p:sp>
      <p:cxnSp>
        <p:nvCxnSpPr>
          <p:cNvPr id="42" name="Straight Connector 8"/>
          <p:cNvCxnSpPr/>
          <p:nvPr/>
        </p:nvCxnSpPr>
        <p:spPr>
          <a:xfrm>
            <a:off x="5053869" y="0"/>
            <a:ext cx="2084263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11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Группа 37"/>
          <p:cNvGrpSpPr/>
          <p:nvPr/>
        </p:nvGrpSpPr>
        <p:grpSpPr>
          <a:xfrm>
            <a:off x="10437813" y="158750"/>
            <a:ext cx="1238250" cy="209550"/>
            <a:chOff x="10474325" y="387296"/>
            <a:chExt cx="1238250" cy="20955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15030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11601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08172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04743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575900" y="1553544"/>
            <a:ext cx="4173900" cy="76773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032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5900" y="1727958"/>
            <a:ext cx="4173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54 </a:t>
            </a:r>
            <a:r>
              <a:rPr lang="ru-RU" sz="2400" b="1" dirty="0" smtClean="0">
                <a:solidFill>
                  <a:schemeClr val="bg1"/>
                </a:solidFill>
              </a:rPr>
              <a:t>автомобилей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9100" y="2364037"/>
            <a:ext cx="3691300" cy="443938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2032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46488" y="2418621"/>
            <a:ext cx="32962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B050"/>
                </a:solidFill>
              </a:rPr>
              <a:t>1</a:t>
            </a:r>
            <a:r>
              <a:rPr lang="ru-RU" sz="1600" b="1" dirty="0" smtClean="0">
                <a:solidFill>
                  <a:srgbClr val="00B050"/>
                </a:solidFill>
              </a:rPr>
              <a:t>8</a:t>
            </a:r>
            <a:r>
              <a:rPr lang="en-US" sz="1600" b="1" dirty="0" smtClean="0">
                <a:solidFill>
                  <a:srgbClr val="00B050"/>
                </a:solidFill>
              </a:rPr>
              <a:t>% </a:t>
            </a:r>
            <a:r>
              <a:rPr lang="ru-RU" sz="1600" b="1" dirty="0" smtClean="0">
                <a:solidFill>
                  <a:srgbClr val="00B050"/>
                </a:solidFill>
              </a:rPr>
              <a:t>всего автопарка субъекта</a:t>
            </a:r>
            <a:endParaRPr lang="ru-RU" sz="1600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6200" y="697511"/>
            <a:ext cx="451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ВСЕГО ЧАСТНЫМИ ПАРТНЕРАМИ ПРЕДОСТАВЛЯЕТСЯ </a:t>
            </a:r>
            <a:endParaRPr lang="ru-RU" sz="2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75900" y="3862995"/>
            <a:ext cx="4173900" cy="76773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032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75900" y="4037409"/>
            <a:ext cx="4173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39 - 41 автомобилей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6200" y="3337620"/>
            <a:ext cx="451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ЕЖЕДНЕВНО НА ЛИНИИ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85135" y="5188667"/>
            <a:ext cx="34115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28</a:t>
            </a:r>
            <a:r>
              <a:rPr lang="ru-RU" sz="4000" b="1" dirty="0" smtClean="0">
                <a:solidFill>
                  <a:srgbClr val="00B050"/>
                </a:solidFill>
              </a:rPr>
              <a:t>% </a:t>
            </a:r>
            <a:r>
              <a:rPr lang="ru-RU" sz="4000" b="1" dirty="0" smtClean="0">
                <a:solidFill>
                  <a:srgbClr val="00B050"/>
                </a:solidFill>
              </a:rPr>
              <a:t>РЕЗЕРВ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6013" y="4903717"/>
            <a:ext cx="5397500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07.12.2021</a:t>
            </a: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весь персонал, который управляет санитарным транспортом на </a:t>
            </a:r>
            <a:r>
              <a:rPr lang="ru-RU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100% прошли вакцинацию</a:t>
            </a: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от новой коронавирусной инфекцией.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16363" y="697511"/>
            <a:ext cx="451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ВСЕГО НА РАБОТУ ЧАСТНЫМ ПАРТНЕРОМ ПРИНЯТО</a:t>
            </a:r>
            <a:endParaRPr lang="ru-RU" sz="20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949713" y="1553544"/>
            <a:ext cx="4173900" cy="767730"/>
          </a:xfrm>
          <a:prstGeom prst="rect">
            <a:avLst/>
          </a:prstGeom>
          <a:solidFill>
            <a:srgbClr val="4472C4"/>
          </a:solidFill>
          <a:ln>
            <a:noFill/>
          </a:ln>
          <a:effectLst>
            <a:outerShdw blurRad="2032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6949713" y="1727958"/>
            <a:ext cx="4173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141 водитель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91012" y="2364036"/>
            <a:ext cx="3691300" cy="1673373"/>
          </a:xfrm>
          <a:prstGeom prst="rect">
            <a:avLst/>
          </a:prstGeom>
          <a:noFill/>
          <a:ln w="38100">
            <a:solidFill>
              <a:srgbClr val="4472C4"/>
            </a:solidFill>
          </a:ln>
          <a:effectLst>
            <a:outerShdw blurRad="2032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191012" y="2418621"/>
            <a:ext cx="36912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4472C4"/>
                </a:solidFill>
              </a:rPr>
              <a:t>ежедневно проходят предрейсовый и послерейсовый медицинские </a:t>
            </a:r>
            <a:r>
              <a:rPr lang="ru-RU" sz="1600" b="1" dirty="0" smtClean="0">
                <a:solidFill>
                  <a:srgbClr val="4472C4"/>
                </a:solidFill>
              </a:rPr>
              <a:t>осмотры</a:t>
            </a:r>
          </a:p>
          <a:p>
            <a:pPr algn="ctr"/>
            <a:endParaRPr lang="ru-RU" sz="1600" b="1" dirty="0">
              <a:solidFill>
                <a:srgbClr val="4472C4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4472C4"/>
                </a:solidFill>
              </a:rPr>
              <a:t>обучены </a:t>
            </a:r>
            <a:r>
              <a:rPr lang="ru-RU" sz="1600" b="1" dirty="0">
                <a:solidFill>
                  <a:srgbClr val="4472C4"/>
                </a:solidFill>
              </a:rPr>
              <a:t>работе со спецсигналами</a:t>
            </a:r>
            <a:endParaRPr lang="ru-RU" sz="1600" b="1" dirty="0" smtClean="0">
              <a:solidFill>
                <a:srgbClr val="4472C4"/>
              </a:solidFill>
            </a:endParaRPr>
          </a:p>
          <a:p>
            <a:pPr algn="ctr"/>
            <a:endParaRPr lang="ru-RU" sz="1600" b="1" dirty="0">
              <a:solidFill>
                <a:srgbClr val="4472C4"/>
              </a:solidFill>
            </a:endParaRPr>
          </a:p>
          <a:p>
            <a:pPr algn="ctr"/>
            <a:endParaRPr lang="ru-RU" sz="1600" b="1" dirty="0">
              <a:solidFill>
                <a:srgbClr val="4472C4"/>
              </a:solidFill>
            </a:endParaRPr>
          </a:p>
        </p:txBody>
      </p:sp>
      <p:cxnSp>
        <p:nvCxnSpPr>
          <p:cNvPr id="22" name="Straight Connector 8"/>
          <p:cNvCxnSpPr/>
          <p:nvPr/>
        </p:nvCxnSpPr>
        <p:spPr>
          <a:xfrm>
            <a:off x="5053869" y="0"/>
            <a:ext cx="2084263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65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konakovograd.ru/wp-content/uploads/2020/07/wQSYvqlMGI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7" t="16333" r="43993" b="23157"/>
          <a:stretch/>
        </p:blipFill>
        <p:spPr bwMode="auto">
          <a:xfrm>
            <a:off x="57150" y="2247272"/>
            <a:ext cx="3547737" cy="461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олилиния 29"/>
          <p:cNvSpPr/>
          <p:nvPr/>
        </p:nvSpPr>
        <p:spPr>
          <a:xfrm>
            <a:off x="0" y="825242"/>
            <a:ext cx="6153150" cy="6032759"/>
          </a:xfrm>
          <a:custGeom>
            <a:avLst/>
            <a:gdLst>
              <a:gd name="connsiteX0" fmla="*/ 1057275 w 6153150"/>
              <a:gd name="connsiteY0" fmla="*/ 0 h 6032759"/>
              <a:gd name="connsiteX1" fmla="*/ 6153150 w 6153150"/>
              <a:gd name="connsiteY1" fmla="*/ 4895850 h 6032759"/>
              <a:gd name="connsiteX2" fmla="*/ 6049620 w 6153150"/>
              <a:gd name="connsiteY2" fmla="*/ 5882535 h 6032759"/>
              <a:gd name="connsiteX3" fmla="*/ 6013532 w 6153150"/>
              <a:gd name="connsiteY3" fmla="*/ 6032759 h 6032759"/>
              <a:gd name="connsiteX4" fmla="*/ 0 w 6153150"/>
              <a:gd name="connsiteY4" fmla="*/ 6032759 h 6032759"/>
              <a:gd name="connsiteX5" fmla="*/ 0 w 6153150"/>
              <a:gd name="connsiteY5" fmla="*/ 106180 h 6032759"/>
              <a:gd name="connsiteX6" fmla="*/ 30279 w 6153150"/>
              <a:gd name="connsiteY6" fmla="*/ 99467 h 6032759"/>
              <a:gd name="connsiteX7" fmla="*/ 1057275 w 6153150"/>
              <a:gd name="connsiteY7" fmla="*/ 0 h 6032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53150" h="6032759">
                <a:moveTo>
                  <a:pt x="1057275" y="0"/>
                </a:moveTo>
                <a:cubicBezTo>
                  <a:pt x="3871649" y="0"/>
                  <a:pt x="6153150" y="2191947"/>
                  <a:pt x="6153150" y="4895850"/>
                </a:cubicBezTo>
                <a:cubicBezTo>
                  <a:pt x="6153150" y="5233838"/>
                  <a:pt x="6117502" y="5563827"/>
                  <a:pt x="6049620" y="5882535"/>
                </a:cubicBezTo>
                <a:lnTo>
                  <a:pt x="6013532" y="6032759"/>
                </a:lnTo>
                <a:lnTo>
                  <a:pt x="0" y="6032759"/>
                </a:lnTo>
                <a:lnTo>
                  <a:pt x="0" y="106180"/>
                </a:lnTo>
                <a:lnTo>
                  <a:pt x="30279" y="99467"/>
                </a:lnTo>
                <a:cubicBezTo>
                  <a:pt x="362008" y="34249"/>
                  <a:pt x="705478" y="0"/>
                  <a:pt x="1057275" y="0"/>
                </a:cubicBezTo>
                <a:close/>
              </a:path>
            </a:pathLst>
          </a:custGeom>
          <a:solidFill>
            <a:schemeClr val="bg2">
              <a:alpha val="16000"/>
            </a:schemeClr>
          </a:solidFill>
          <a:ln>
            <a:noFill/>
          </a:ln>
          <a:effectLst>
            <a:outerShdw blurRad="4191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40000"/>
                  <a:lumOff val="60000"/>
                  <a:alpha val="82000"/>
                </a:schemeClr>
              </a:gs>
              <a:gs pos="41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10437813" y="158750"/>
            <a:ext cx="1238250" cy="209550"/>
            <a:chOff x="10474325" y="387296"/>
            <a:chExt cx="1238250" cy="209550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15030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11601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0817225" y="387296"/>
              <a:ext cx="209550" cy="2095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0474325" y="387296"/>
              <a:ext cx="209550" cy="2095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Скругленный прямоугольник 37"/>
          <p:cNvSpPr/>
          <p:nvPr/>
        </p:nvSpPr>
        <p:spPr>
          <a:xfrm>
            <a:off x="479425" y="615951"/>
            <a:ext cx="11196638" cy="19483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266700" dist="38100" dir="5400000" algn="t" rotWithShape="0">
              <a:schemeClr val="accent3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3E5368"/>
              </a:solidFill>
              <a:latin typeface="Tahoma" panose="020B0604030504040204" pitchFamily="34" charset="0"/>
            </a:endParaRPr>
          </a:p>
        </p:txBody>
      </p:sp>
      <p:sp>
        <p:nvSpPr>
          <p:cNvPr id="7168" name="Прямоугольник 7167"/>
          <p:cNvSpPr/>
          <p:nvPr/>
        </p:nvSpPr>
        <p:spPr>
          <a:xfrm>
            <a:off x="583318" y="655661"/>
            <a:ext cx="109863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Автомобили и водители частного партнера работают в рамках санитарно-эпидемиологического законодательства в работе используют средства индивидуальной защиты, дезинфекционные средства, правила работы с ковидными больными, проводят обработку санитарного автотранспорта в соответствии с </a:t>
            </a:r>
            <a:r>
              <a:rPr lang="ru-RU" b="1" dirty="0">
                <a:solidFill>
                  <a:srgbClr val="4472C4"/>
                </a:solidFill>
              </a:rPr>
              <a:t>приказом Минздрава от 19 марта 2020 г. № 198н «О временном порядке организации работы медицинских организаций в целях реализации мер по профилактике и снижению рисков распространения новой коронавирусной инфекции COVID-19»</a:t>
            </a:r>
            <a:r>
              <a:rPr lang="ru-RU" dirty="0"/>
              <a:t>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79424" y="3026962"/>
            <a:ext cx="5284788" cy="34262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266700" dist="38100" dir="5400000" algn="t" rotWithShape="0">
              <a:schemeClr val="accent3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3E5368"/>
              </a:solidFill>
              <a:latin typeface="Tahoma" panose="020B0604030504040204" pitchFamily="34" charset="0"/>
            </a:endParaRPr>
          </a:p>
        </p:txBody>
      </p:sp>
      <p:sp>
        <p:nvSpPr>
          <p:cNvPr id="7171" name="Прямоугольник 7170"/>
          <p:cNvSpPr/>
          <p:nvPr/>
        </p:nvSpPr>
        <p:spPr>
          <a:xfrm>
            <a:off x="700208" y="3759865"/>
            <a:ext cx="49766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/>
              <a:t>На</a:t>
            </a:r>
            <a:r>
              <a:rPr lang="ru-RU" sz="1600" b="1" dirty="0"/>
              <a:t> 07.12.21 </a:t>
            </a:r>
            <a:r>
              <a:rPr lang="ru-RU" sz="1600" dirty="0"/>
              <a:t>в округе работают </a:t>
            </a:r>
            <a:r>
              <a:rPr lang="ru-RU" sz="1600" b="1" dirty="0"/>
              <a:t>38 </a:t>
            </a:r>
            <a:r>
              <a:rPr lang="ru-RU" sz="1600" dirty="0"/>
              <a:t>ковидных бригад скорой медицинской помощи</a:t>
            </a:r>
            <a:r>
              <a:rPr lang="ru-RU" sz="16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ru-RU" sz="1600" dirty="0" smtClean="0"/>
              <a:t>Из </a:t>
            </a:r>
            <a:r>
              <a:rPr lang="ru-RU" sz="1600" dirty="0"/>
              <a:t>них </a:t>
            </a:r>
            <a:r>
              <a:rPr lang="ru-RU" sz="1600" b="1" dirty="0">
                <a:solidFill>
                  <a:srgbClr val="4472C4"/>
                </a:solidFill>
              </a:rPr>
              <a:t>10</a:t>
            </a:r>
            <a:r>
              <a:rPr lang="ru-RU" sz="1600" dirty="0"/>
              <a:t> – автомобили и водители на </a:t>
            </a:r>
            <a:r>
              <a:rPr lang="ru-RU" sz="1600" b="1" dirty="0">
                <a:solidFill>
                  <a:srgbClr val="4472C4"/>
                </a:solidFill>
              </a:rPr>
              <a:t>аутсорсинге (26%) </a:t>
            </a:r>
            <a:endParaRPr lang="ru-RU" sz="1600" b="1" dirty="0" smtClean="0">
              <a:solidFill>
                <a:srgbClr val="4472C4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600" dirty="0" smtClean="0"/>
              <a:t>В </a:t>
            </a:r>
            <a:r>
              <a:rPr lang="ru-RU" sz="1600" dirty="0"/>
              <a:t>пиковые нагрузки, количество таких бригад </a:t>
            </a:r>
            <a:r>
              <a:rPr lang="ru-RU" sz="1600" b="1" dirty="0">
                <a:solidFill>
                  <a:srgbClr val="FF0000"/>
                </a:solidFill>
              </a:rPr>
              <a:t>увеличивалось до 15 </a:t>
            </a:r>
            <a:r>
              <a:rPr lang="ru-RU" sz="1600" b="1" dirty="0" smtClean="0">
                <a:solidFill>
                  <a:srgbClr val="FF0000"/>
                </a:solidFill>
              </a:rPr>
              <a:t>единиц.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7172" name="Прямоугольник 7171"/>
          <p:cNvSpPr/>
          <p:nvPr/>
        </p:nvSpPr>
        <p:spPr>
          <a:xfrm>
            <a:off x="701708" y="3132355"/>
            <a:ext cx="5064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Ковидные бригады </a:t>
            </a:r>
            <a:r>
              <a:rPr lang="ru-RU" b="1" dirty="0"/>
              <a:t>станций и отделений скорой медицинской помощи</a:t>
            </a:r>
          </a:p>
        </p:txBody>
      </p:sp>
      <p:cxnSp>
        <p:nvCxnSpPr>
          <p:cNvPr id="7174" name="Прямая соединительная линия 7173"/>
          <p:cNvCxnSpPr/>
          <p:nvPr/>
        </p:nvCxnSpPr>
        <p:spPr>
          <a:xfrm>
            <a:off x="6089650" y="2775842"/>
            <a:ext cx="0" cy="3677346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82362" y="2775843"/>
            <a:ext cx="11193701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6476414" y="3026962"/>
            <a:ext cx="5199649" cy="34262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266700" dist="38100" dir="5400000" algn="t" rotWithShape="0">
              <a:schemeClr val="accent3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3E5368"/>
              </a:solidFill>
              <a:latin typeface="Tahom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99373" y="3759865"/>
            <a:ext cx="4870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/>
              <a:t>За 2021 год через ФСС водители частного партнера в субъекте получили пособие за работу с ковидными пациентами – </a:t>
            </a:r>
            <a:r>
              <a:rPr lang="ru-RU" sz="1600" b="1" dirty="0"/>
              <a:t>14 609 160 рублей </a:t>
            </a:r>
            <a:r>
              <a:rPr lang="ru-RU" sz="1600" dirty="0"/>
              <a:t>(при среднем количестве </a:t>
            </a:r>
            <a:r>
              <a:rPr lang="ru-RU" sz="1600" dirty="0" smtClean="0"/>
              <a:t>12 </a:t>
            </a:r>
            <a:r>
              <a:rPr lang="ru-RU" sz="1600" dirty="0"/>
              <a:t>бригад) и выполнили около </a:t>
            </a:r>
            <a:r>
              <a:rPr lang="ru-RU" sz="1600" b="1" dirty="0" smtClean="0"/>
              <a:t>80 </a:t>
            </a:r>
            <a:r>
              <a:rPr lang="ru-RU" sz="1600" b="1" dirty="0"/>
              <a:t>тысяч вызовов</a:t>
            </a:r>
            <a:r>
              <a:rPr lang="ru-RU" sz="1600" dirty="0"/>
              <a:t>.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700872" y="3132355"/>
            <a:ext cx="5064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Работа </a:t>
            </a:r>
            <a:r>
              <a:rPr lang="ru-RU" b="1" dirty="0"/>
              <a:t>с ковидными пациентами</a:t>
            </a:r>
          </a:p>
        </p:txBody>
      </p:sp>
      <p:cxnSp>
        <p:nvCxnSpPr>
          <p:cNvPr id="20" name="Straight Connector 8"/>
          <p:cNvCxnSpPr/>
          <p:nvPr/>
        </p:nvCxnSpPr>
        <p:spPr>
          <a:xfrm>
            <a:off x="5053869" y="0"/>
            <a:ext cx="2084263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59929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2F51FA"/>
      </a:dk2>
      <a:lt2>
        <a:srgbClr val="2D9DD6"/>
      </a:lt2>
      <a:accent1>
        <a:srgbClr val="20BA4D"/>
      </a:accent1>
      <a:accent2>
        <a:srgbClr val="6DFA34"/>
      </a:accent2>
      <a:accent3>
        <a:srgbClr val="A5A5A5"/>
      </a:accent3>
      <a:accent4>
        <a:srgbClr val="1E80BA"/>
      </a:accent4>
      <a:accent5>
        <a:srgbClr val="4472C4"/>
      </a:accent5>
      <a:accent6>
        <a:srgbClr val="70AD47"/>
      </a:accent6>
      <a:hlink>
        <a:srgbClr val="0563C1"/>
      </a:hlink>
      <a:folHlink>
        <a:srgbClr val="BA1E2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3471</TotalTime>
  <Words>568</Words>
  <Application>Microsoft Office PowerPoint</Application>
  <PresentationFormat>Широкоэкранный</PresentationFormat>
  <Paragraphs>102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Helvetica Neue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Змановская Екатерина  Викторовна</dc:creator>
  <cp:lastModifiedBy>Мошкин Александр Владимировичу</cp:lastModifiedBy>
  <cp:revision>168</cp:revision>
  <dcterms:created xsi:type="dcterms:W3CDTF">2021-10-18T11:02:48Z</dcterms:created>
  <dcterms:modified xsi:type="dcterms:W3CDTF">2021-12-09T08:49:15Z</dcterms:modified>
</cp:coreProperties>
</file>